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30"/>
    <p:restoredTop sz="95897"/>
  </p:normalViewPr>
  <p:slideViewPr>
    <p:cSldViewPr snapToGrid="0" snapToObjects="1">
      <p:cViewPr varScale="1">
        <p:scale>
          <a:sx n="95" d="100"/>
          <a:sy n="95" d="100"/>
        </p:scale>
        <p:origin x="192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EE88A-C5F3-7445-8443-EB1190676E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094860-9979-F84D-BADA-5F76F28A0B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C2700-E2D3-1F45-A6F7-40FAE2A56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C704-DAD4-474E-838B-D60D92DE3067}" type="datetimeFigureOut">
              <a:rPr lang="en-US" smtClean="0"/>
              <a:t>10/22/21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E3526-BF21-2341-8735-F14DA807C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31CC8-D3A3-9E40-9CC4-03AC23F85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61D-00B0-7D4E-A6E5-6EDAE0D27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396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E4002-BEDA-1C48-A420-A4C2FE654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A87A09-2AAD-0442-9CAA-68A93E95C6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0B168-D3BD-BC43-B7DA-2FD4CBDD0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C704-DAD4-474E-838B-D60D92DE3067}" type="datetimeFigureOut">
              <a:rPr lang="en-US" smtClean="0"/>
              <a:t>10/22/21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145F8-4CF7-2E44-BE70-14A770E0B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B3898-C079-8F4E-B3BD-39B1BAFE0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61D-00B0-7D4E-A6E5-6EDAE0D27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095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05F594-2136-C74E-B8D9-FE934AE02E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9C8C0A-B73E-004D-A83E-B993761C8E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155F1-A11B-8E4F-BBA4-A6E59513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C704-DAD4-474E-838B-D60D92DE3067}" type="datetimeFigureOut">
              <a:rPr lang="en-US" smtClean="0"/>
              <a:t>10/22/21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FA83-597B-8844-95E6-6849188CA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662E5-E481-4147-98D6-9F49468AA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61D-00B0-7D4E-A6E5-6EDAE0D27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875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46CF9-1B78-9845-915E-5BA8209C7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B5B4E-E7C3-E045-A11E-27751DA36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5350BB-091D-F045-AC3A-381D1D4AF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C704-DAD4-474E-838B-D60D92DE3067}" type="datetimeFigureOut">
              <a:rPr lang="en-US" smtClean="0"/>
              <a:t>10/22/21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C5B45-1E3F-7642-B39D-55F040211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3884B-F6F3-2A44-A35D-CCB60E063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61D-00B0-7D4E-A6E5-6EDAE0D27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14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B977D-C865-EC4D-92E7-BC318501B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6EB78-E03E-A64A-8235-28737D8A9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5C855-4DDD-D646-BFE4-BD7760181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C704-DAD4-474E-838B-D60D92DE3067}" type="datetimeFigureOut">
              <a:rPr lang="en-US" smtClean="0"/>
              <a:t>10/22/21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474FA-A893-0A4F-AECA-7F94A6FD5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979F1-7876-9A4A-B0B6-E60045EA1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61D-00B0-7D4E-A6E5-6EDAE0D27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670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DDE97-BAA3-1C4D-B1F3-EA10F7F67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E51F5-8E81-7544-9CA1-580C779605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9B4471-45F2-424C-8F66-763E546FAD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61CDC-D739-0D4B-B80B-65A978763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C704-DAD4-474E-838B-D60D92DE3067}" type="datetimeFigureOut">
              <a:rPr lang="en-US" smtClean="0"/>
              <a:t>10/22/21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749F3A-9642-B54A-BFC1-8E214D6BF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0C30CA-6875-8249-BAA1-DA8A27E74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61D-00B0-7D4E-A6E5-6EDAE0D27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819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4F10D-F065-874E-9002-761937BDF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A3EFD9-4606-074E-8A37-11486688A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6C2B9-4C97-EF46-9A58-4D0AD38B46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399709-DCED-904A-B5F3-E3E9E853E0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BBD64E-7FBB-AE4A-A746-5ADF918477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85DEFA-DB66-8C49-9F8C-BCB9E73C5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C704-DAD4-474E-838B-D60D92DE3067}" type="datetimeFigureOut">
              <a:rPr lang="en-US" smtClean="0"/>
              <a:t>10/22/21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0EFBB6-782D-0C49-B10E-F9F6BCEAE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1B5FE-3C5D-1D45-B3E5-18D4F2E00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61D-00B0-7D4E-A6E5-6EDAE0D27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66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5D880-F50C-8D4F-89E4-D39697720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B7BB33-4742-5F4D-B072-A86F1AB73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C704-DAD4-474E-838B-D60D92DE3067}" type="datetimeFigureOut">
              <a:rPr lang="en-US" smtClean="0"/>
              <a:t>10/22/21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11B38-7C90-1946-9B35-DF716F24F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759DB6-7FEF-C64B-9804-117E1A869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61D-00B0-7D4E-A6E5-6EDAE0D27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86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9C870E-3378-9246-A647-60B8021FD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C704-DAD4-474E-838B-D60D92DE3067}" type="datetimeFigureOut">
              <a:rPr lang="en-US" smtClean="0"/>
              <a:t>10/22/21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F7DCFA-0261-0F4A-8D4D-6A7B03500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EBAEDA-4578-CE42-BB56-3A2E564AA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61D-00B0-7D4E-A6E5-6EDAE0D27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099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CDB58-23FA-8344-AB2B-FFB72BB2F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2C961-E65E-6A4D-B98B-FC762E211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8F265E-8B42-2A42-92A7-55EE0D24C7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10431E-C519-1544-A9F9-2F6DBCB39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C704-DAD4-474E-838B-D60D92DE3067}" type="datetimeFigureOut">
              <a:rPr lang="en-US" smtClean="0"/>
              <a:t>10/22/21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3601BE-B7BF-1F44-90CB-F20BB0948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86B0B7-F972-4145-8CD8-0AB318850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61D-00B0-7D4E-A6E5-6EDAE0D27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093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10A2C-C74D-1E4F-91C8-88CBC8983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15BE34-2294-B448-A562-5745D113C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C3CFF8-8643-654B-BD6B-07309CB466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EB07B8-FC2D-504B-A70D-4775832BA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C704-DAD4-474E-838B-D60D92DE3067}" type="datetimeFigureOut">
              <a:rPr lang="en-US" smtClean="0"/>
              <a:t>10/22/21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31F3C-FF30-A348-9A15-586AAE610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664F91-63D4-ED4C-849E-12C01AA55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61D-00B0-7D4E-A6E5-6EDAE0D27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0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E61ED1-B3C1-F947-A9BD-C8FF84C54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F50EB1-655A-B740-B003-815AC97D6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05E5AF-1081-BF4E-B982-D454C1F1B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0C704-DAD4-474E-838B-D60D92DE3067}" type="datetimeFigureOut">
              <a:rPr lang="en-US" smtClean="0"/>
              <a:t>10/22/21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D952E-7005-0F4D-A324-97D3E7F694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9AE91-3A7A-164A-AB73-63DE48FC15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8261D-00B0-7D4E-A6E5-6EDAE0D27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73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B8C8F-9756-C240-8367-703424D24F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Particles and Health 2021</a:t>
            </a:r>
            <a:br>
              <a:rPr lang="en-US" dirty="0"/>
            </a:br>
            <a:r>
              <a:rPr lang="en-US" dirty="0"/>
              <a:t>London, UK</a:t>
            </a:r>
            <a:br>
              <a:rPr lang="en-US" dirty="0"/>
            </a:br>
            <a:br>
              <a:rPr lang="en-US" dirty="0"/>
            </a:br>
            <a:r>
              <a:rPr lang="en-US" dirty="0"/>
              <a:t>Opening Comments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ACA306-645C-AC4A-A151-177A7B4ACB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Robert J. McCunney, MD, MPH, MS</a:t>
            </a:r>
          </a:p>
          <a:p>
            <a:r>
              <a:rPr lang="en-US" dirty="0"/>
              <a:t>Conference Director</a:t>
            </a:r>
          </a:p>
          <a:p>
            <a:r>
              <a:rPr lang="en-US" dirty="0"/>
              <a:t>October 20, 21, 2021</a:t>
            </a:r>
          </a:p>
        </p:txBody>
      </p:sp>
    </p:spTree>
    <p:extLst>
      <p:ext uri="{BB962C8B-B14F-4D97-AF65-F5344CB8AC3E}">
        <p14:creationId xmlns:p14="http://schemas.microsoft.com/office/powerpoint/2010/main" val="150517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97EDC-D35B-3F4F-A240-179C52D14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CFF29-4B3D-B741-8478-537CCACE0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Background. Upwards of 250 enrollees</a:t>
            </a:r>
          </a:p>
          <a:p>
            <a:pPr marL="0" indent="0">
              <a:buNone/>
            </a:pPr>
            <a:r>
              <a:rPr lang="en-US" dirty="0"/>
              <a:t>Purpose: present current scientific information on particles and health regarding risks to human health and the environment.</a:t>
            </a:r>
          </a:p>
          <a:p>
            <a:pPr marL="0" indent="0">
              <a:buNone/>
            </a:pPr>
            <a:r>
              <a:rPr lang="en-US" dirty="0"/>
              <a:t>Address</a:t>
            </a:r>
          </a:p>
          <a:p>
            <a:pPr marL="0" indent="0">
              <a:buNone/>
            </a:pPr>
            <a:r>
              <a:rPr lang="en-US" dirty="0"/>
              <a:t>1. Uncertainties of defining poorly soluble low toxicity particles (PSLTs).</a:t>
            </a:r>
          </a:p>
          <a:p>
            <a:pPr marL="0" indent="0">
              <a:buNone/>
            </a:pPr>
            <a:r>
              <a:rPr lang="en-US" dirty="0"/>
              <a:t>2. Whether PSLTs should be considered separate entities or broadly defined?</a:t>
            </a:r>
          </a:p>
          <a:p>
            <a:pPr marL="0" indent="0">
              <a:buNone/>
            </a:pPr>
            <a:r>
              <a:rPr lang="en-US" dirty="0"/>
              <a:t>3. Appropriate regulatory applications of the health related science of PSLTs?</a:t>
            </a:r>
          </a:p>
          <a:p>
            <a:pPr marL="0" indent="0">
              <a:buNone/>
            </a:pPr>
            <a:r>
              <a:rPr lang="en-US" dirty="0"/>
              <a:t>Note: Program and web site includes additional details of background and goals of the conference</a:t>
            </a:r>
          </a:p>
        </p:txBody>
      </p:sp>
    </p:spTree>
    <p:extLst>
      <p:ext uri="{BB962C8B-B14F-4D97-AF65-F5344CB8AC3E}">
        <p14:creationId xmlns:p14="http://schemas.microsoft.com/office/powerpoint/2010/main" val="1410780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0172E-E1B4-C843-B57E-03E548AB0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Structure: 4 Major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422E8-69EF-BF44-8B92-6A2F1D27F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sz="3100" u="sng" dirty="0"/>
              <a:t>Human Studies:</a:t>
            </a:r>
            <a:r>
              <a:rPr lang="en-US" sz="3100" dirty="0"/>
              <a:t> Role of human studies, including epidemiology, in assessing health risk</a:t>
            </a:r>
          </a:p>
          <a:p>
            <a:pPr marL="0" indent="0">
              <a:buNone/>
            </a:pPr>
            <a:r>
              <a:rPr lang="en-US" sz="3100" dirty="0"/>
              <a:t>2. </a:t>
            </a:r>
            <a:r>
              <a:rPr lang="en-US" sz="3100" u="sng" dirty="0"/>
              <a:t>Animal Studies:</a:t>
            </a:r>
          </a:p>
          <a:p>
            <a:r>
              <a:rPr lang="en-US" sz="3100" dirty="0"/>
              <a:t>Inflammation as a key adverse outcome pathway in particle induced effects</a:t>
            </a:r>
          </a:p>
          <a:p>
            <a:r>
              <a:rPr lang="en-US" sz="3100" dirty="0"/>
              <a:t>Challenges provided by GHS based target organ toxicity-design and interpretation of inhalation studies of new and existing materials</a:t>
            </a:r>
          </a:p>
          <a:p>
            <a:pPr marL="0" indent="0">
              <a:buNone/>
            </a:pPr>
            <a:r>
              <a:rPr lang="en-US" sz="3100" dirty="0"/>
              <a:t>3</a:t>
            </a:r>
            <a:r>
              <a:rPr lang="en-US" sz="3100" u="sng" dirty="0"/>
              <a:t>. Nanoparticle toxicology </a:t>
            </a:r>
            <a:r>
              <a:rPr lang="en-US" sz="3100" dirty="0"/>
              <a:t>-Non-pulmonary effects</a:t>
            </a:r>
          </a:p>
          <a:p>
            <a:pPr marL="0" indent="0">
              <a:buNone/>
            </a:pPr>
            <a:r>
              <a:rPr lang="en-US" sz="3100" dirty="0"/>
              <a:t>4. </a:t>
            </a:r>
            <a:r>
              <a:rPr lang="en-US" sz="3100" u="sng" dirty="0"/>
              <a:t>Regulatory application of Science</a:t>
            </a:r>
          </a:p>
          <a:p>
            <a:pPr marL="0" indent="0">
              <a:buNone/>
            </a:pPr>
            <a:r>
              <a:rPr lang="en-US" sz="3100" dirty="0"/>
              <a:t>Luncheon presentations on “Medical Publishing today” and “Microplastics”</a:t>
            </a:r>
          </a:p>
          <a:p>
            <a:r>
              <a:rPr lang="en-US" sz="3100" dirty="0"/>
              <a:t>Each section followed by a panel to address questions and comments</a:t>
            </a:r>
          </a:p>
          <a:p>
            <a:r>
              <a:rPr lang="en-US" sz="3100" dirty="0"/>
              <a:t>Presentations will remain on conference web site for 90 days and will be submitted for peer review and publication in “Frontiers in Public Health”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506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AE3BB2-E084-F242-88C6-4FD502895D0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430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A2494-7462-C443-8E16-E95102C94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712" y="365125"/>
            <a:ext cx="10225087" cy="3592513"/>
          </a:xfrm>
        </p:spPr>
        <p:txBody>
          <a:bodyPr>
            <a:normAutofit/>
          </a:bodyPr>
          <a:lstStyle/>
          <a:p>
            <a:r>
              <a:rPr lang="en-US" dirty="0"/>
              <a:t>Human Studies</a:t>
            </a:r>
            <a:br>
              <a:rPr lang="en-US" dirty="0"/>
            </a:br>
            <a:r>
              <a:rPr lang="en-US" dirty="0"/>
              <a:t>Theme: Role of human studies, including epidemiology, in assessing health risk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750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C256D-EDD7-084E-AC35-CF811653C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4C831-5EDC-694C-9757-DBA66B5E2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1. IOM and particles: a long history in research and service in</a:t>
            </a:r>
          </a:p>
          <a:p>
            <a:pPr marL="0" indent="0">
              <a:buNone/>
            </a:pPr>
            <a:r>
              <a:rPr lang="en-US" sz="3200" dirty="0"/>
              <a:t>protecting human health. Nathan Baker; Executive Director of IOM</a:t>
            </a:r>
          </a:p>
          <a:p>
            <a:pPr marL="0" indent="0">
              <a:buNone/>
            </a:pPr>
            <a:r>
              <a:rPr lang="en-US" sz="3200" dirty="0"/>
              <a:t>2. Role of epidemiology in human risk assessment. Ken Mundt, PhD</a:t>
            </a:r>
          </a:p>
          <a:p>
            <a:pPr marL="0" indent="0">
              <a:buNone/>
            </a:pPr>
            <a:r>
              <a:rPr lang="en-US" sz="3200" dirty="0"/>
              <a:t>3. Carbon Black and Lung Cancer Mortality —A Meta regression Analysis Based on Three Occupational Cohort Studies. Mei Yong, MD, PhD</a:t>
            </a:r>
          </a:p>
          <a:p>
            <a:pPr marL="0" indent="0">
              <a:buNone/>
            </a:pPr>
            <a:r>
              <a:rPr lang="en-US" sz="3200" dirty="0"/>
              <a:t>Break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019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8C4A5-6F7F-E342-BAB3-96ACC3ED9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267FE-F7C3-EE4C-9D5D-3BC650376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100" dirty="0"/>
              <a:t>4. Is coal a surrogate for a poorly soluble particles?  </a:t>
            </a:r>
          </a:p>
          <a:p>
            <a:r>
              <a:rPr lang="en-US" sz="4100" dirty="0"/>
              <a:t>Robert McCunney, MD, MPH</a:t>
            </a:r>
          </a:p>
          <a:p>
            <a:pPr marL="0" indent="0">
              <a:buNone/>
            </a:pPr>
            <a:r>
              <a:rPr lang="en-US" sz="4100" dirty="0"/>
              <a:t>5. PSLT's &amp; Lung Function and Malignancy: Causal Inference Analysis</a:t>
            </a:r>
          </a:p>
          <a:p>
            <a:r>
              <a:rPr lang="en-US" sz="4100" dirty="0"/>
              <a:t>Philip </a:t>
            </a:r>
            <a:r>
              <a:rPr lang="en-US" sz="4100" dirty="0" err="1"/>
              <a:t>Harber</a:t>
            </a:r>
            <a:r>
              <a:rPr lang="en-US" sz="4100" dirty="0"/>
              <a:t>, MD, MPH</a:t>
            </a:r>
          </a:p>
          <a:p>
            <a:pPr marL="0" indent="0">
              <a:buNone/>
            </a:pPr>
            <a:r>
              <a:rPr lang="en-US" sz="4100" dirty="0"/>
              <a:t>6. Pulmonary Inflammation, asthma and exhaled nitic oxide </a:t>
            </a:r>
          </a:p>
          <a:p>
            <a:r>
              <a:rPr lang="en-US" sz="4100" dirty="0"/>
              <a:t>Chris Fanta, MD</a:t>
            </a:r>
          </a:p>
          <a:p>
            <a:pPr marL="0" indent="0">
              <a:buNone/>
            </a:pPr>
            <a:r>
              <a:rPr lang="en-US" sz="4100" u="sng" dirty="0"/>
              <a:t>Panel Discussion</a:t>
            </a:r>
            <a:r>
              <a:rPr lang="en-US" sz="4100" dirty="0"/>
              <a:t>. Robert Blink, MD, MPH and Robert McCunney, MD, MPH</a:t>
            </a:r>
          </a:p>
          <a:p>
            <a:pPr marL="0" indent="0">
              <a:buNone/>
            </a:pPr>
            <a:endParaRPr lang="en-US" sz="41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022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385</Words>
  <Application>Microsoft Macintosh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Particles and Health 2021 London, UK  Opening Comments</vt:lpstr>
      <vt:lpstr>Welcome</vt:lpstr>
      <vt:lpstr>Conference Structure: 4 Major Sections</vt:lpstr>
      <vt:lpstr>PowerPoint Presentation</vt:lpstr>
      <vt:lpstr>Human Studies Theme: Role of human studies, including epidemiology, in assessing health risk </vt:lpstr>
      <vt:lpstr>Health Section</vt:lpstr>
      <vt:lpstr>Health Section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McCunney</dc:creator>
  <cp:lastModifiedBy>AV Matrix Staff 02</cp:lastModifiedBy>
  <cp:revision>10</cp:revision>
  <dcterms:created xsi:type="dcterms:W3CDTF">2021-10-19T13:53:04Z</dcterms:created>
  <dcterms:modified xsi:type="dcterms:W3CDTF">2021-10-22T14:13:50Z</dcterms:modified>
</cp:coreProperties>
</file>