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30" r:id="rId3"/>
    <p:sldId id="363" r:id="rId4"/>
    <p:sldId id="345" r:id="rId5"/>
    <p:sldId id="364" r:id="rId6"/>
    <p:sldId id="329" r:id="rId7"/>
    <p:sldId id="270" r:id="rId8"/>
    <p:sldId id="264" r:id="rId9"/>
    <p:sldId id="817" r:id="rId10"/>
    <p:sldId id="257" r:id="rId11"/>
    <p:sldId id="258" r:id="rId12"/>
    <p:sldId id="259" r:id="rId13"/>
    <p:sldId id="260" r:id="rId14"/>
    <p:sldId id="814" r:id="rId15"/>
    <p:sldId id="815" r:id="rId16"/>
    <p:sldId id="331" r:id="rId17"/>
    <p:sldId id="333" r:id="rId18"/>
    <p:sldId id="334" r:id="rId19"/>
    <p:sldId id="336" r:id="rId20"/>
    <p:sldId id="341" r:id="rId21"/>
    <p:sldId id="335" r:id="rId22"/>
    <p:sldId id="265" r:id="rId23"/>
    <p:sldId id="804" r:id="rId24"/>
    <p:sldId id="263" r:id="rId25"/>
    <p:sldId id="779" r:id="rId26"/>
    <p:sldId id="365" r:id="rId27"/>
    <p:sldId id="813" r:id="rId28"/>
    <p:sldId id="812" r:id="rId29"/>
    <p:sldId id="809" r:id="rId30"/>
    <p:sldId id="36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F43087-B008-4730-9FD9-BF72FB7185CB}" v="7" dt="2021-09-28T13:12:57.2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93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7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F6D96-FEAD-42AE-922D-7E9E3334606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3836E-6AE8-4288-8613-48A58E9C9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64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60413" y="1190625"/>
            <a:ext cx="5713412" cy="3213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7BDC98-D2BC-473D-BA25-9014A7540F58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3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ACA4-CE0A-4C6E-8F21-069F7680D7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6757DE-4644-4550-8A87-81A6DEE84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43C2D-E557-4C31-9582-5DE49511F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61C4-8732-4B8B-8711-CB64283EF2E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B7C04-71D6-48B0-B6F4-C5DC7BEF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29049-D110-4145-ACFC-8BACBEE66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B216-B0AA-40C7-9C79-F95AE93A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25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777BB-AD41-4C4C-BAEE-2C2A2125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9BF077-481D-40C3-8B81-8F86F00546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EB77D-8E13-498A-B084-83F26E628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61C4-8732-4B8B-8711-CB64283EF2E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21D98B-E4E8-473D-AA06-7B8D32ACC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2E0EE-8FE7-422C-942D-AE6628D6C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B216-B0AA-40C7-9C79-F95AE93A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3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95775-10B2-42F8-95DF-119D2C023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61093-7A06-409E-A28E-4DB887CDDA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BA233-2B1E-4286-82A8-E8F153403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61C4-8732-4B8B-8711-CB64283EF2E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8BDE41-AB78-4AF6-9C12-ABD64F657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0D7A4-2D0D-476C-AF9E-23B947583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B216-B0AA-40C7-9C79-F95AE93A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9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FBF52-0384-43C7-A7D9-1C945194D9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2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14BC6-0A4D-4BAF-B7DD-2A9EE9975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24A629-4140-47B6-B4E4-62E923D8F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C789B-4669-4056-9597-03C3F46B5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61C4-8732-4B8B-8711-CB64283EF2E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6A53B-FD6C-46F7-B115-E65B2FB41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8729E-1041-4098-98BD-A386B8BF2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B216-B0AA-40C7-9C79-F95AE93A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44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F4EB4-1411-424E-BE84-BB62E7023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1066C-2C7D-4609-B313-3599C14415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EC8C0-ACBC-40D7-A4DD-F815AA316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61C4-8732-4B8B-8711-CB64283EF2E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A1D38D-6CCF-473E-A454-07E132C6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F97CAD-E884-432E-B80F-886A5726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B216-B0AA-40C7-9C79-F95AE93A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7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0F8C-DB78-4E97-B17A-4F974C5D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D112B-3269-4CB1-BA3A-C828822244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956A2-75A0-459D-AB44-01B1FA8F3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797D8B-2BAB-4C71-BCB7-DB217DEB0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61C4-8732-4B8B-8711-CB64283EF2E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3FA7A2-0E3B-4947-9E57-8A2569125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8E905-F176-48B0-9F70-8D54A80F9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B216-B0AA-40C7-9C79-F95AE93A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93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21F1E-C102-4300-966B-F228C0E17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7684C0-A147-4028-A3E2-323B98A67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E669DC-90A8-4FA2-8125-E3E02585A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E8D546-45F5-4A81-9618-5B60842A22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212E7-C816-4FB3-876E-5CD501E3D8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022D3-D8C4-434B-A1CD-9361058A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61C4-8732-4B8B-8711-CB64283EF2E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666ABE-E8BD-4FDC-857C-E48732574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233AFC-8A93-44DE-ABB7-A9121099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B216-B0AA-40C7-9C79-F95AE93A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2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B58D-CE22-48FF-8349-91FFD4C0E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3A2F63-9D04-4D9A-A52D-7E90028E2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61C4-8732-4B8B-8711-CB64283EF2E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D5A10C-625C-4A61-A4A5-CF133EDD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858B37-C3F4-451B-8F36-7E3804231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B216-B0AA-40C7-9C79-F95AE93A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494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01347A-D9EB-4563-9B8E-55369F01D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61C4-8732-4B8B-8711-CB64283EF2E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1EF3FB-FDC4-4194-9DE7-D193F27C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2DBE5D-91E5-4DE8-BA79-90D33B2B5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B216-B0AA-40C7-9C79-F95AE93A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770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C9AA3-6B41-4D0F-99BD-5185CD46A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2D0A1-5578-4E93-BAD1-995EB0B3B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789D2-7DC6-4F36-9C2C-1F83E4B0E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EA5C4D-B032-4A0C-A92C-F957745F7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61C4-8732-4B8B-8711-CB64283EF2E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76999-6D49-4930-99EC-871955801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48AD26-83E9-440D-832E-AB8512C93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B216-B0AA-40C7-9C79-F95AE93A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2B537-0F87-45AB-85FF-E4686B0A4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37742-7A40-45D5-9BDE-04F59E5658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F438A-C8E7-42F5-B85E-32FEFBC7F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D0C5C9-C3D5-411C-A53E-64B5B8E54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361C4-8732-4B8B-8711-CB64283EF2E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16014F-E8C6-414C-8F16-1FA45F371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DA94A-4734-4C52-A3FF-0C618135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4FB216-B0AA-40C7-9C79-F95AE93A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729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3D2DE1-9788-454A-9545-E13B9D5A0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8EA7B1-557B-4263-80F4-371B2B9C8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B9F390-13FD-48A5-81F7-29793F118F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361C4-8732-4B8B-8711-CB64283EF2EB}" type="datetimeFigureOut">
              <a:rPr lang="en-US" smtClean="0"/>
              <a:t>11/18/21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D3E05-C4B8-4D8A-9D12-28092C1C2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2CE6F-E87B-4243-AE37-2B655399C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4FB216-B0AA-40C7-9C79-F95AE93A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8E54C-B75E-4387-A5C2-5D6E4311C1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0326" y="826590"/>
            <a:ext cx="10191345" cy="2046513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  <a:ln>
            <a:noFill/>
          </a:ln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Pulmonary Cell Proliferation: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Missing Link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in PSLTP-induced Lung Cancer</a:t>
            </a:r>
            <a:b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 pathologist’s perspective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6FD052-1DA1-4E36-A34F-C6C0EECF7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3110595"/>
            <a:ext cx="9144000" cy="2920815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/>
              <a:t>Jack R. Harkema, DVM, PhD, DACVP, ATSF</a:t>
            </a:r>
          </a:p>
          <a:p>
            <a:r>
              <a:rPr lang="en-US" i="1" dirty="0"/>
              <a:t>Pathobiology and Diagnostic Investigation</a:t>
            </a:r>
          </a:p>
          <a:p>
            <a:r>
              <a:rPr lang="en-US" i="1" dirty="0"/>
              <a:t>Pharmacology and Toxicology</a:t>
            </a:r>
          </a:p>
          <a:p>
            <a:r>
              <a:rPr lang="en-US" i="1" dirty="0"/>
              <a:t>College of Veterinary Medicine</a:t>
            </a:r>
          </a:p>
          <a:p>
            <a:r>
              <a:rPr lang="en-US" i="1" dirty="0"/>
              <a:t>Michigan State University</a:t>
            </a:r>
          </a:p>
          <a:p>
            <a:r>
              <a:rPr lang="en-US" i="1" dirty="0"/>
              <a:t>East Lansing, MI, USA</a:t>
            </a:r>
          </a:p>
          <a:p>
            <a:r>
              <a:rPr lang="en-US" i="1" dirty="0"/>
              <a:t>harkemaj@msu.edu</a:t>
            </a:r>
          </a:p>
          <a:p>
            <a:endParaRPr lang="en-US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22F5C9-3216-47A5-A07E-A09257794E58}"/>
              </a:ext>
            </a:extLst>
          </p:cNvPr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Particle and Health Conference, October 20, 2021, London</a:t>
            </a:r>
          </a:p>
        </p:txBody>
      </p:sp>
    </p:spTree>
    <p:extLst>
      <p:ext uri="{BB962C8B-B14F-4D97-AF65-F5344CB8AC3E}">
        <p14:creationId xmlns:p14="http://schemas.microsoft.com/office/powerpoint/2010/main" val="4174935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Normal rat lung (</a:t>
            </a:r>
            <a:r>
              <a:rPr lang="en-US" dirty="0" err="1">
                <a:latin typeface="+mn-lt"/>
              </a:rPr>
              <a:t>centriacinar</a:t>
            </a:r>
            <a:r>
              <a:rPr lang="en-US" dirty="0">
                <a:latin typeface="+mn-lt"/>
              </a:rPr>
              <a:t> region)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28AF6-056B-4D55-B70F-B4FBC9B80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109021"/>
            <a:ext cx="5181600" cy="4351338"/>
          </a:xfrm>
        </p:spPr>
        <p:txBody>
          <a:bodyPr/>
          <a:lstStyle/>
          <a:p>
            <a:r>
              <a:rPr lang="en-US" dirty="0"/>
              <a:t>Bronchiolar epithelium</a:t>
            </a:r>
          </a:p>
          <a:p>
            <a:r>
              <a:rPr lang="en-US" dirty="0"/>
              <a:t>Pulmonary artery/arteriole</a:t>
            </a:r>
          </a:p>
          <a:p>
            <a:r>
              <a:rPr lang="en-US" dirty="0"/>
              <a:t>Type 1 alveolar epithelial cell</a:t>
            </a:r>
          </a:p>
          <a:p>
            <a:r>
              <a:rPr lang="en-US" dirty="0"/>
              <a:t>Type 2 alveolar epithelial cell</a:t>
            </a:r>
          </a:p>
          <a:p>
            <a:r>
              <a:rPr lang="en-US" dirty="0"/>
              <a:t>Alveolar septal capillaries</a:t>
            </a:r>
          </a:p>
          <a:p>
            <a:r>
              <a:rPr lang="en-US" dirty="0"/>
              <a:t>Alveolar macrophage (resident macrophage)</a:t>
            </a:r>
          </a:p>
        </p:txBody>
      </p:sp>
      <p:pic>
        <p:nvPicPr>
          <p:cNvPr id="7" name="Content Placeholder 6" descr="A close up of a logo&#10;&#10;Description automatically generated">
            <a:extLst>
              <a:ext uri="{FF2B5EF4-FFF2-40B4-BE49-F238E27FC236}">
                <a16:creationId xmlns:a16="http://schemas.microsoft.com/office/drawing/2014/main" id="{F05487F2-76D9-45D4-8655-A60B349D6B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8725" y="1412853"/>
            <a:ext cx="4533900" cy="533375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145D671-8E90-4528-8532-E9940316C7F7}"/>
              </a:ext>
            </a:extLst>
          </p:cNvPr>
          <p:cNvGrpSpPr/>
          <p:nvPr/>
        </p:nvGrpSpPr>
        <p:grpSpPr>
          <a:xfrm>
            <a:off x="6096001" y="4670011"/>
            <a:ext cx="5174742" cy="1927887"/>
            <a:chOff x="6096000" y="4641493"/>
            <a:chExt cx="5174742" cy="1927887"/>
          </a:xfrm>
        </p:grpSpPr>
        <p:pic>
          <p:nvPicPr>
            <p:cNvPr id="5" name="Picture 4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F4DFDF82-5738-4B9F-AFFE-4BBD7CD94A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96000" y="4641493"/>
              <a:ext cx="5174742" cy="163773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51F7AEF-5312-4C9E-BB9B-8A34A1DC1E1B}"/>
                </a:ext>
              </a:extLst>
            </p:cNvPr>
            <p:cNvSpPr txBox="1"/>
            <p:nvPr/>
          </p:nvSpPr>
          <p:spPr>
            <a:xfrm>
              <a:off x="6103433" y="6200048"/>
              <a:ext cx="5122127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Elder A et al. </a:t>
              </a:r>
              <a:r>
                <a:rPr lang="en-US" b="1" dirty="0" err="1">
                  <a:solidFill>
                    <a:schemeClr val="bg1"/>
                  </a:solidFill>
                </a:rPr>
                <a:t>Toxicol</a:t>
              </a:r>
              <a:r>
                <a:rPr lang="en-US" b="1" dirty="0">
                  <a:solidFill>
                    <a:schemeClr val="bg1"/>
                  </a:solidFill>
                </a:rPr>
                <a:t> Sci 88:614-629, 2005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91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3 months of particle exposure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EBFD46-4CC2-4BB5-92CD-EC9764DCB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033145"/>
            <a:ext cx="5181600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Inhaled particles</a:t>
            </a:r>
          </a:p>
          <a:p>
            <a:r>
              <a:rPr lang="en-US" dirty="0"/>
              <a:t>Neutrophilic inflammation (type 1 inflammatory/immune response)</a:t>
            </a:r>
          </a:p>
          <a:p>
            <a:r>
              <a:rPr lang="en-US" dirty="0">
                <a:highlight>
                  <a:srgbClr val="FFFF00"/>
                </a:highlight>
              </a:rPr>
              <a:t>Type 2 alveolar epithelial cell proliferation/hyperplasia</a:t>
            </a:r>
          </a:p>
          <a:p>
            <a:r>
              <a:rPr lang="en-US" dirty="0"/>
              <a:t>Macrophage/Monocyte accumulation/activation</a:t>
            </a:r>
          </a:p>
          <a:p>
            <a:r>
              <a:rPr lang="en-US" dirty="0"/>
              <a:t>Neutrophilic inflammation; type 1 immune/inflammatory response</a:t>
            </a:r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B8BD3B87-729C-44FF-BB05-05284F8A21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699" y="1333438"/>
            <a:ext cx="4991101" cy="548218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6E5D065-DAB3-4C55-A2AF-15AEB3F99BE5}"/>
              </a:ext>
            </a:extLst>
          </p:cNvPr>
          <p:cNvGrpSpPr/>
          <p:nvPr/>
        </p:nvGrpSpPr>
        <p:grpSpPr>
          <a:xfrm>
            <a:off x="6096000" y="4840318"/>
            <a:ext cx="4920311" cy="1822411"/>
            <a:chOff x="6096000" y="4840318"/>
            <a:chExt cx="4920311" cy="182241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A491D9-CEB0-4A04-A9CB-DA3916B6CD4E}"/>
                </a:ext>
              </a:extLst>
            </p:cNvPr>
            <p:cNvGrpSpPr/>
            <p:nvPr/>
          </p:nvGrpSpPr>
          <p:grpSpPr>
            <a:xfrm>
              <a:off x="6096000" y="4840318"/>
              <a:ext cx="4920311" cy="1577310"/>
              <a:chOff x="6096000" y="4840318"/>
              <a:chExt cx="4920311" cy="1577310"/>
            </a:xfrm>
          </p:grpSpPr>
          <p:pic>
            <p:nvPicPr>
              <p:cNvPr id="5" name="Picture 4" descr="Diagram&#10;&#10;Description automatically generated with medium confidence">
                <a:extLst>
                  <a:ext uri="{FF2B5EF4-FFF2-40B4-BE49-F238E27FC236}">
                    <a16:creationId xmlns:a16="http://schemas.microsoft.com/office/drawing/2014/main" id="{C1A8D805-14FF-4F07-9650-081A1355E7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096000" y="4840318"/>
                <a:ext cx="4920311" cy="157731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DBBAE70-4AD8-488F-9B7B-07563CAE6AAA}"/>
                  </a:ext>
                </a:extLst>
              </p:cNvPr>
              <p:cNvSpPr txBox="1"/>
              <p:nvPr/>
            </p:nvSpPr>
            <p:spPr>
              <a:xfrm>
                <a:off x="6138041" y="4900753"/>
                <a:ext cx="362600" cy="46166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solidFill>
                      <a:schemeClr val="bg1"/>
                    </a:solidFill>
                  </a:rPr>
                  <a:t>A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9590215-8147-4723-AB87-C14D13BECC11}"/>
                  </a:ext>
                </a:extLst>
              </p:cNvPr>
              <p:cNvSpPr txBox="1"/>
              <p:nvPr/>
            </p:nvSpPr>
            <p:spPr>
              <a:xfrm>
                <a:off x="8571917" y="4863967"/>
                <a:ext cx="362600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C29C39-8731-47D3-8206-3DBC3F67D951}"/>
                </a:ext>
              </a:extLst>
            </p:cNvPr>
            <p:cNvSpPr txBox="1"/>
            <p:nvPr/>
          </p:nvSpPr>
          <p:spPr>
            <a:xfrm>
              <a:off x="6115739" y="6293397"/>
              <a:ext cx="4878270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Elder A et al. </a:t>
              </a:r>
              <a:r>
                <a:rPr lang="en-US" b="1" dirty="0" err="1">
                  <a:solidFill>
                    <a:schemeClr val="bg1"/>
                  </a:solidFill>
                </a:rPr>
                <a:t>Toxicol</a:t>
              </a:r>
              <a:r>
                <a:rPr lang="en-US" b="1" dirty="0">
                  <a:solidFill>
                    <a:schemeClr val="bg1"/>
                  </a:solidFill>
                </a:rPr>
                <a:t> Sci 88:614-629, 2005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0342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34319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12 months of particle exposure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1310511-170B-48CC-BEA8-30ADCB9F63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Bronchiolar epithelial cell proliferation/hyperplasia</a:t>
            </a:r>
          </a:p>
          <a:p>
            <a:r>
              <a:rPr lang="en-US" dirty="0"/>
              <a:t>Hyperplasia/respiratory  metaplasia of alveolar type 2 epithelial cells</a:t>
            </a:r>
          </a:p>
          <a:p>
            <a:r>
              <a:rPr lang="en-US" dirty="0"/>
              <a:t>Early interstitial fibroblast proliferation and activation (collagen deposition)</a:t>
            </a:r>
          </a:p>
          <a:p>
            <a:r>
              <a:rPr lang="en-US" dirty="0"/>
              <a:t>Neutrophilic inflammation</a:t>
            </a:r>
          </a:p>
          <a:p>
            <a:r>
              <a:rPr lang="en-US" dirty="0"/>
              <a:t>Macrophage/Monocyte accumulation/activation </a:t>
            </a:r>
          </a:p>
        </p:txBody>
      </p:sp>
      <p:pic>
        <p:nvPicPr>
          <p:cNvPr id="8" name="Content Placeholder 7" descr="A close up of a logo&#10;&#10;Description automatically generated">
            <a:extLst>
              <a:ext uri="{FF2B5EF4-FFF2-40B4-BE49-F238E27FC236}">
                <a16:creationId xmlns:a16="http://schemas.microsoft.com/office/drawing/2014/main" id="{13016204-6E9E-47A2-9F95-8AC96B5079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3026" y="1374445"/>
            <a:ext cx="4207382" cy="53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15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24 months of particle exposure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091600CE-FEC4-4BFE-AF92-9B1D53356CD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1179576"/>
            <a:ext cx="3876288" cy="5324671"/>
          </a:xfrm>
        </p:spPr>
      </p:pic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EF109EC2-4A9E-423C-AB7D-DBAE136997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0688" y="1325563"/>
            <a:ext cx="6984492" cy="4498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035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833377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Short-term Bioassays for Chemical Carcinogenesis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59F6E5F-3A91-4F64-B60F-DA47547E7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1331"/>
            <a:ext cx="10515600" cy="4588056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b="0" i="0" u="none" strike="noStrike" baseline="0" dirty="0"/>
              <a:t>Standard process for evaluating substances for carcinogenic activity is to perform a dose range finding study, usually 90 days, in the test species, followed by a two-year bioassay.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dirty="0"/>
              <a:t>Now s</a:t>
            </a:r>
            <a:r>
              <a:rPr lang="en-US" b="0" i="0" u="none" strike="noStrike" baseline="0" dirty="0"/>
              <a:t>hort-term screening assays focus on mode of action and human relevance.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b="0" i="0" u="none" strike="noStrike" baseline="0" dirty="0"/>
              <a:t>Ultimately what is needed is a determination as to whether the inhaled agent/particle poses a cancer risk to humans. </a:t>
            </a:r>
          </a:p>
          <a:p>
            <a:pPr algn="l">
              <a:lnSpc>
                <a:spcPct val="100000"/>
              </a:lnSpc>
              <a:spcBef>
                <a:spcPts val="1800"/>
              </a:spcBef>
            </a:pPr>
            <a:r>
              <a:rPr lang="en-US" b="0" i="0" u="none" strike="noStrike" baseline="0" dirty="0"/>
              <a:t>Not an investigation to determine if a chemical poses a cancer hazard in rats or mice.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BB848-04CA-4559-B585-095884C3B0D4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Cohen SM et al. Reg </a:t>
            </a:r>
            <a:r>
              <a:rPr lang="en-US" b="1" dirty="0" err="1">
                <a:solidFill>
                  <a:schemeClr val="bg1"/>
                </a:solidFill>
              </a:rPr>
              <a:t>Toxicol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Pharmacol</a:t>
            </a:r>
            <a:r>
              <a:rPr lang="en-US" b="1" dirty="0">
                <a:solidFill>
                  <a:schemeClr val="bg1"/>
                </a:solidFill>
              </a:rPr>
              <a:t> 103: 100-105, 2019</a:t>
            </a:r>
          </a:p>
        </p:txBody>
      </p:sp>
    </p:spTree>
    <p:extLst>
      <p:ext uri="{BB962C8B-B14F-4D97-AF65-F5344CB8AC3E}">
        <p14:creationId xmlns:p14="http://schemas.microsoft.com/office/powerpoint/2010/main" val="1524813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6833"/>
            <a:ext cx="12192000" cy="123375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Proposed Protocol: Short-term Bioassay for </a:t>
            </a:r>
            <a:b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Predicting Potential for PSLTP-induced Lung Cancer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CD3B57-E8C3-4350-AB6E-BD4ABEA450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8728"/>
            <a:ext cx="10515600" cy="5316849"/>
          </a:xfrm>
        </p:spPr>
        <p:txBody>
          <a:bodyPr>
            <a:noAutofit/>
          </a:bodyPr>
          <a:lstStyle/>
          <a:p>
            <a:r>
              <a:rPr lang="en-US" dirty="0"/>
              <a:t>Inhalation study with evaluations at 1, 4 and 13 weeks </a:t>
            </a:r>
          </a:p>
          <a:p>
            <a:r>
              <a:rPr lang="en-US" dirty="0"/>
              <a:t>Postexposure evaluation(s) for sustained proliferation </a:t>
            </a:r>
          </a:p>
          <a:p>
            <a:r>
              <a:rPr lang="en-US" dirty="0"/>
              <a:t>Microscopic evaluation for cell proliferation: histopathologic examination for alveolar epithelial hyperplasia and immunohistochemistry for DNA synthesis (Ki67; </a:t>
            </a:r>
            <a:r>
              <a:rPr lang="en-US" dirty="0" err="1"/>
              <a:t>BrdU</a:t>
            </a:r>
            <a:r>
              <a:rPr lang="en-US" dirty="0"/>
              <a:t>; PCNA)</a:t>
            </a:r>
          </a:p>
          <a:p>
            <a:r>
              <a:rPr lang="en-US" dirty="0"/>
              <a:t>Morphometric analyses for quantitative pathology (labelling index using digital image analysis)</a:t>
            </a:r>
          </a:p>
          <a:p>
            <a:r>
              <a:rPr lang="en-US" dirty="0"/>
              <a:t>Detect cell proliferation then develop adverse outcome pathway  and evaluate human relevance</a:t>
            </a:r>
          </a:p>
          <a:p>
            <a:pPr lvl="1"/>
            <a:r>
              <a:rPr lang="en-US" dirty="0"/>
              <a:t>Transcriptomic analyses: RT-PCR; Bulk tissue RNA sequencing </a:t>
            </a:r>
          </a:p>
          <a:p>
            <a:pPr lvl="1"/>
            <a:r>
              <a:rPr lang="en-US" dirty="0"/>
              <a:t>Additional analyses such as single cell RNA sequencing, organoids, or in situ hybridization (</a:t>
            </a:r>
            <a:r>
              <a:rPr lang="en-US" dirty="0" err="1"/>
              <a:t>RNAscope</a:t>
            </a:r>
            <a:r>
              <a:rPr lang="en-U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6120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13-wk Carbon Black Inhalation Study: Animal Species and Exposures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D60C8A-1F21-41FE-B555-A98C4518E0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6223" y="914401"/>
            <a:ext cx="7939554" cy="55045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3B21D9F-404E-477D-AEBB-447AA2450096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Elder A et al. </a:t>
            </a:r>
            <a:r>
              <a:rPr lang="en-US" b="1" dirty="0" err="1">
                <a:solidFill>
                  <a:schemeClr val="bg1"/>
                </a:solidFill>
              </a:rPr>
              <a:t>Toxicol</a:t>
            </a:r>
            <a:r>
              <a:rPr lang="en-US" b="1" dirty="0">
                <a:solidFill>
                  <a:schemeClr val="bg1"/>
                </a:solidFill>
              </a:rPr>
              <a:t> Sci 88:614-629, 2005</a:t>
            </a:r>
          </a:p>
        </p:txBody>
      </p:sp>
    </p:spTree>
    <p:extLst>
      <p:ext uri="{BB962C8B-B14F-4D97-AF65-F5344CB8AC3E}">
        <p14:creationId xmlns:p14="http://schemas.microsoft.com/office/powerpoint/2010/main" val="2185997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13wk Carbon Black Inhalation Study: CB Lung Retention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5D3851-E3B9-4C1F-8F71-2B765A42E792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Elder A et al. </a:t>
            </a:r>
            <a:r>
              <a:rPr lang="en-US" b="1" dirty="0" err="1">
                <a:solidFill>
                  <a:schemeClr val="bg1"/>
                </a:solidFill>
              </a:rPr>
              <a:t>Toxicol</a:t>
            </a:r>
            <a:r>
              <a:rPr lang="en-US" b="1" dirty="0">
                <a:solidFill>
                  <a:schemeClr val="bg1"/>
                </a:solidFill>
              </a:rPr>
              <a:t> Sci 88:614-629, 2005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ADD5764-1C4B-421C-A2A1-C2BC9155E403}"/>
              </a:ext>
            </a:extLst>
          </p:cNvPr>
          <p:cNvGrpSpPr/>
          <p:nvPr/>
        </p:nvGrpSpPr>
        <p:grpSpPr>
          <a:xfrm>
            <a:off x="2426854" y="914401"/>
            <a:ext cx="7338291" cy="5478927"/>
            <a:chOff x="2426854" y="914401"/>
            <a:chExt cx="7338291" cy="547892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46D4B54-6B4E-42C3-BA43-0E43E4877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6854" y="914401"/>
              <a:ext cx="7338291" cy="547892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BB8AD42-4777-4D50-B39F-A7928DB6797B}"/>
                </a:ext>
              </a:extLst>
            </p:cNvPr>
            <p:cNvSpPr/>
            <p:nvPr/>
          </p:nvSpPr>
          <p:spPr>
            <a:xfrm>
              <a:off x="2426854" y="914401"/>
              <a:ext cx="581041" cy="5534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84105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13wk Carbon Black Inhalation Study: Inflammatory Cells in BALF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CFD5471-B01F-44F9-881C-E73558EE4942}"/>
              </a:ext>
            </a:extLst>
          </p:cNvPr>
          <p:cNvGrpSpPr/>
          <p:nvPr/>
        </p:nvGrpSpPr>
        <p:grpSpPr>
          <a:xfrm>
            <a:off x="175549" y="1365812"/>
            <a:ext cx="11840901" cy="4352082"/>
            <a:chOff x="0" y="1345564"/>
            <a:chExt cx="12192000" cy="449135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31E554-2656-4AED-98EB-AE32ECECEC02}"/>
                </a:ext>
              </a:extLst>
            </p:cNvPr>
            <p:cNvGrpSpPr/>
            <p:nvPr/>
          </p:nvGrpSpPr>
          <p:grpSpPr>
            <a:xfrm>
              <a:off x="0" y="1345564"/>
              <a:ext cx="12192000" cy="4491356"/>
              <a:chOff x="320831" y="1345564"/>
              <a:chExt cx="11550337" cy="4491356"/>
            </a:xfrm>
          </p:grpSpPr>
          <p:pic>
            <p:nvPicPr>
              <p:cNvPr id="4" name="Picture 3" descr="Chart, histogram&#10;&#10;Description automatically generated with medium confidence">
                <a:extLst>
                  <a:ext uri="{FF2B5EF4-FFF2-40B4-BE49-F238E27FC236}">
                    <a16:creationId xmlns:a16="http://schemas.microsoft.com/office/drawing/2014/main" id="{7BA16E3C-41A8-4739-874A-12A727BCFB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20831" y="1345564"/>
                <a:ext cx="11550337" cy="4491356"/>
              </a:xfrm>
              <a:prstGeom prst="rect">
                <a:avLst/>
              </a:prstGeom>
            </p:spPr>
          </p:pic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2939FF9-D061-433F-9520-0B3B6DA2BC9A}"/>
                  </a:ext>
                </a:extLst>
              </p:cNvPr>
              <p:cNvSpPr txBox="1"/>
              <p:nvPr/>
            </p:nvSpPr>
            <p:spPr>
              <a:xfrm>
                <a:off x="320831" y="1872591"/>
                <a:ext cx="39305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0B5C4D3-068A-4BA4-8DCF-700D4883D8EC}"/>
                  </a:ext>
                </a:extLst>
              </p:cNvPr>
              <p:cNvSpPr txBox="1"/>
              <p:nvPr/>
            </p:nvSpPr>
            <p:spPr>
              <a:xfrm>
                <a:off x="6503641" y="1872591"/>
                <a:ext cx="393056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B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E437ABB-2D77-4314-87AA-B8D3B3366860}"/>
                </a:ext>
              </a:extLst>
            </p:cNvPr>
            <p:cNvSpPr txBox="1"/>
            <p:nvPr/>
          </p:nvSpPr>
          <p:spPr>
            <a:xfrm>
              <a:off x="3163177" y="1657147"/>
              <a:ext cx="6039634" cy="381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Rats (white bars), Mice (hatched bars), Hamsters (black bars)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8E83CD0-4C48-4137-8B69-0086B054B3A1}"/>
                </a:ext>
              </a:extLst>
            </p:cNvPr>
            <p:cNvSpPr txBox="1"/>
            <p:nvPr/>
          </p:nvSpPr>
          <p:spPr>
            <a:xfrm>
              <a:off x="2808069" y="2211145"/>
              <a:ext cx="1123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Total Cells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63D806-4EA9-4F8E-B04C-BB4E2984C531}"/>
                </a:ext>
              </a:extLst>
            </p:cNvPr>
            <p:cNvSpPr txBox="1"/>
            <p:nvPr/>
          </p:nvSpPr>
          <p:spPr>
            <a:xfrm>
              <a:off x="8923881" y="2212054"/>
              <a:ext cx="12854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Neutrophils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BC88AAE-FB2F-466E-B4A1-3477ADCD2B3B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Elder A et al. </a:t>
            </a:r>
            <a:r>
              <a:rPr lang="en-US" b="1" dirty="0" err="1">
                <a:solidFill>
                  <a:schemeClr val="bg1"/>
                </a:solidFill>
              </a:rPr>
              <a:t>Toxicol</a:t>
            </a:r>
            <a:r>
              <a:rPr lang="en-US" b="1" dirty="0">
                <a:solidFill>
                  <a:schemeClr val="bg1"/>
                </a:solidFill>
              </a:rPr>
              <a:t> Sci 88:614-629, 2005</a:t>
            </a:r>
          </a:p>
        </p:txBody>
      </p:sp>
    </p:spTree>
    <p:extLst>
      <p:ext uri="{BB962C8B-B14F-4D97-AF65-F5344CB8AC3E}">
        <p14:creationId xmlns:p14="http://schemas.microsoft.com/office/powerpoint/2010/main" val="36402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13wk Carbon Black Inhalation Study: High Dose HSCB Histopathology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4B0C192-078B-48D6-94A1-4A332934D911}"/>
              </a:ext>
            </a:extLst>
          </p:cNvPr>
          <p:cNvGrpSpPr/>
          <p:nvPr/>
        </p:nvGrpSpPr>
        <p:grpSpPr>
          <a:xfrm>
            <a:off x="682909" y="914401"/>
            <a:ext cx="10581628" cy="5473664"/>
            <a:chOff x="682909" y="914401"/>
            <a:chExt cx="10581628" cy="5473664"/>
          </a:xfrm>
        </p:grpSpPr>
        <p:pic>
          <p:nvPicPr>
            <p:cNvPr id="7" name="Picture 6" descr="Map&#10;&#10;Description automatically generated">
              <a:extLst>
                <a:ext uri="{FF2B5EF4-FFF2-40B4-BE49-F238E27FC236}">
                  <a16:creationId xmlns:a16="http://schemas.microsoft.com/office/drawing/2014/main" id="{E320717D-B8F3-4526-90B2-4FE4113442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68707" y="914401"/>
              <a:ext cx="7270148" cy="547366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E9901AC-9426-470A-9F9D-21B7F7142E33}"/>
                </a:ext>
              </a:extLst>
            </p:cNvPr>
            <p:cNvSpPr txBox="1"/>
            <p:nvPr/>
          </p:nvSpPr>
          <p:spPr>
            <a:xfrm>
              <a:off x="927463" y="1789612"/>
              <a:ext cx="11967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Air Control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DF1F86-554B-4DA0-B258-E6854D39DD91}"/>
                </a:ext>
              </a:extLst>
            </p:cNvPr>
            <p:cNvSpPr txBox="1"/>
            <p:nvPr/>
          </p:nvSpPr>
          <p:spPr>
            <a:xfrm>
              <a:off x="682909" y="4577919"/>
              <a:ext cx="1441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3-month</a:t>
              </a:r>
            </a:p>
            <a:p>
              <a:pPr algn="ctr"/>
              <a:r>
                <a:rPr lang="en-US" dirty="0"/>
                <a:t>Postexposure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9C0EA63-C43D-42A9-988C-1074C733C42B}"/>
                </a:ext>
              </a:extLst>
            </p:cNvPr>
            <p:cNvSpPr txBox="1"/>
            <p:nvPr/>
          </p:nvSpPr>
          <p:spPr>
            <a:xfrm>
              <a:off x="9566443" y="1789612"/>
              <a:ext cx="1698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End of Exposure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F857F7-D3B5-4615-9BC1-26F9393BAFD0}"/>
                </a:ext>
              </a:extLst>
            </p:cNvPr>
            <p:cNvSpPr txBox="1"/>
            <p:nvPr/>
          </p:nvSpPr>
          <p:spPr>
            <a:xfrm>
              <a:off x="9566443" y="4577919"/>
              <a:ext cx="1441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11-month</a:t>
              </a:r>
            </a:p>
            <a:p>
              <a:pPr algn="ctr"/>
              <a:r>
                <a:rPr lang="en-US" dirty="0"/>
                <a:t>Postexposure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1F7ED8-2A56-457E-A3D0-D43EC3EF6B8D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Elder A et al. </a:t>
            </a:r>
            <a:r>
              <a:rPr lang="en-US" b="1" dirty="0" err="1">
                <a:solidFill>
                  <a:schemeClr val="bg1"/>
                </a:solidFill>
              </a:rPr>
              <a:t>Toxicol</a:t>
            </a:r>
            <a:r>
              <a:rPr lang="en-US" b="1" dirty="0">
                <a:solidFill>
                  <a:schemeClr val="bg1"/>
                </a:solidFill>
              </a:rPr>
              <a:t> Sci 88:614-629, 2005</a:t>
            </a:r>
          </a:p>
        </p:txBody>
      </p:sp>
    </p:spTree>
    <p:extLst>
      <p:ext uri="{BB962C8B-B14F-4D97-AF65-F5344CB8AC3E}">
        <p14:creationId xmlns:p14="http://schemas.microsoft.com/office/powerpoint/2010/main" val="3928586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6EC0E-C2C7-4989-A405-F10BBDB9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56526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algn="ctr"/>
            <a:r>
              <a:rPr lang="en-US" dirty="0"/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862705-AAFE-49D2-9168-832FC9569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672" y="1192194"/>
            <a:ext cx="10840656" cy="523175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3600" dirty="0"/>
              <a:t>Epithelial cell proliferation in toxicant-induced lung injury, repair, adaptation and cancer.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3600" dirty="0"/>
              <a:t>Carbon Black Particle-induced proliferative and inflammatory responses (lesions) in rodent lungs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3600" dirty="0"/>
              <a:t>Short-term bioassay for predicting pulmonary cancer potential of PSLTPs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3600" dirty="0"/>
              <a:t>Ancillary methods to better elucidate the respiratory toxicity/cancer potential of inhaled PSLTPs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09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 HSCB-induced </a:t>
            </a:r>
            <a:r>
              <a:rPr lang="en-US" sz="3600" dirty="0">
                <a:latin typeface="+mn-lt"/>
              </a:rPr>
              <a:t>AT2 Cell Proliferation (</a:t>
            </a:r>
            <a:r>
              <a:rPr lang="en-US" sz="3600" dirty="0" err="1">
                <a:latin typeface="+mn-lt"/>
              </a:rPr>
              <a:t>BrdU</a:t>
            </a:r>
            <a:r>
              <a:rPr lang="en-US" sz="3600" dirty="0">
                <a:latin typeface="+mn-lt"/>
              </a:rPr>
              <a:t>, IHC)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0708FB-BCFA-4B69-9C47-D217968462D0}"/>
              </a:ext>
            </a:extLst>
          </p:cNvPr>
          <p:cNvGrpSpPr/>
          <p:nvPr/>
        </p:nvGrpSpPr>
        <p:grpSpPr>
          <a:xfrm>
            <a:off x="144219" y="904457"/>
            <a:ext cx="11678236" cy="5635580"/>
            <a:chOff x="144219" y="904457"/>
            <a:chExt cx="11678236" cy="563558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99A2DF-6277-43EE-B669-5982ADE97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471" y="914401"/>
              <a:ext cx="5741724" cy="2740887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EBD44212-CE5D-43A3-9AE8-CDC02716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2666" y="914401"/>
              <a:ext cx="5779789" cy="275905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631DC9C5-D84B-47D8-B5B5-F79D876E6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0471" y="3780980"/>
              <a:ext cx="5741724" cy="274088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1916A3-6FB3-4A33-8AC8-89EC7C6E9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42666" y="3780980"/>
              <a:ext cx="5779789" cy="275905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723488-ED93-4C39-B4B2-15CBCB88C972}"/>
                </a:ext>
              </a:extLst>
            </p:cNvPr>
            <p:cNvSpPr txBox="1"/>
            <p:nvPr/>
          </p:nvSpPr>
          <p:spPr>
            <a:xfrm>
              <a:off x="150471" y="904457"/>
              <a:ext cx="12607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Control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EBC490-E421-4F12-B7CF-CF97BC6BEF0F}"/>
                </a:ext>
              </a:extLst>
            </p:cNvPr>
            <p:cNvSpPr txBox="1"/>
            <p:nvPr/>
          </p:nvSpPr>
          <p:spPr>
            <a:xfrm>
              <a:off x="6042666" y="904457"/>
              <a:ext cx="25340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End of exposure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19FCA05-EA5D-4F61-A5D3-1C75ED382BAE}"/>
                </a:ext>
              </a:extLst>
            </p:cNvPr>
            <p:cNvSpPr txBox="1"/>
            <p:nvPr/>
          </p:nvSpPr>
          <p:spPr>
            <a:xfrm>
              <a:off x="144219" y="3780980"/>
              <a:ext cx="297344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3 </a:t>
              </a:r>
              <a:r>
                <a:rPr lang="en-US" sz="2800" dirty="0" err="1"/>
                <a:t>mo</a:t>
              </a:r>
              <a:r>
                <a:rPr lang="en-US" sz="2800" dirty="0"/>
                <a:t> postexposure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18AB7A-08CB-4FD5-9D0C-1341946BFCBB}"/>
                </a:ext>
              </a:extLst>
            </p:cNvPr>
            <p:cNvSpPr txBox="1"/>
            <p:nvPr/>
          </p:nvSpPr>
          <p:spPr>
            <a:xfrm>
              <a:off x="6042666" y="3780980"/>
              <a:ext cx="31561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11 </a:t>
              </a:r>
              <a:r>
                <a:rPr lang="en-US" sz="2800" dirty="0" err="1"/>
                <a:t>mo</a:t>
              </a:r>
              <a:r>
                <a:rPr lang="en-US" sz="2800" dirty="0"/>
                <a:t> postexposure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5387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+mn-lt"/>
              </a:rPr>
              <a:t> </a:t>
            </a:r>
            <a:r>
              <a:rPr lang="en-US" sz="3600" dirty="0">
                <a:latin typeface="+mn-lt"/>
              </a:rPr>
              <a:t>13wk Carbon Black Inhalation Study: AT2 Cell Proliferation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46625570-0663-4C3A-A113-3143B84654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916" y="1045844"/>
            <a:ext cx="11496167" cy="529399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D3D974-A6E8-4426-98E1-9D52CFFCA762}"/>
              </a:ext>
            </a:extLst>
          </p:cNvPr>
          <p:cNvSpPr/>
          <p:nvPr/>
        </p:nvSpPr>
        <p:spPr>
          <a:xfrm>
            <a:off x="555171" y="3058886"/>
            <a:ext cx="4572000" cy="27214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7CE95-DB92-411F-A732-6226B92543D1}"/>
              </a:ext>
            </a:extLst>
          </p:cNvPr>
          <p:cNvSpPr/>
          <p:nvPr/>
        </p:nvSpPr>
        <p:spPr>
          <a:xfrm>
            <a:off x="555171" y="4386943"/>
            <a:ext cx="4572000" cy="27214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FAF9BED-E6C0-4B28-B931-2FB49E6EA2A1}"/>
              </a:ext>
            </a:extLst>
          </p:cNvPr>
          <p:cNvSpPr/>
          <p:nvPr/>
        </p:nvSpPr>
        <p:spPr>
          <a:xfrm>
            <a:off x="555171" y="5715000"/>
            <a:ext cx="4572000" cy="27214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511282E-4177-4014-A067-998AD856D423}"/>
              </a:ext>
            </a:extLst>
          </p:cNvPr>
          <p:cNvSpPr/>
          <p:nvPr/>
        </p:nvSpPr>
        <p:spPr>
          <a:xfrm>
            <a:off x="555171" y="3292928"/>
            <a:ext cx="4572000" cy="27214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F17734-4512-4457-AE96-90DBFF4A937C}"/>
              </a:ext>
            </a:extLst>
          </p:cNvPr>
          <p:cNvSpPr/>
          <p:nvPr/>
        </p:nvSpPr>
        <p:spPr>
          <a:xfrm>
            <a:off x="555171" y="4575628"/>
            <a:ext cx="4572000" cy="27214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FF3105-7C5A-42B9-9005-CE54450C6833}"/>
              </a:ext>
            </a:extLst>
          </p:cNvPr>
          <p:cNvSpPr/>
          <p:nvPr/>
        </p:nvSpPr>
        <p:spPr>
          <a:xfrm>
            <a:off x="555171" y="5891348"/>
            <a:ext cx="4572000" cy="272143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191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121"/>
            <a:ext cx="12192000" cy="698199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Suggested Carcinogenicity Assessment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BB848-04CA-4559-B585-095884C3B0D4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Cohen SM et al. Reg </a:t>
            </a:r>
            <a:r>
              <a:rPr lang="en-US" dirty="0" err="1">
                <a:solidFill>
                  <a:schemeClr val="bg1"/>
                </a:solidFill>
              </a:rPr>
              <a:t>Toxicol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Pharmacol</a:t>
            </a:r>
            <a:r>
              <a:rPr lang="en-US" dirty="0">
                <a:solidFill>
                  <a:schemeClr val="bg1"/>
                </a:solidFill>
              </a:rPr>
              <a:t> 103: 100-105,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741791-2EA9-4753-B37D-5FEC77877D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485" y="727062"/>
            <a:ext cx="9007030" cy="569862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6E2B7AD6-3702-47D9-A7EA-871750BF5772}"/>
              </a:ext>
            </a:extLst>
          </p:cNvPr>
          <p:cNvGrpSpPr/>
          <p:nvPr/>
        </p:nvGrpSpPr>
        <p:grpSpPr>
          <a:xfrm>
            <a:off x="5632315" y="972766"/>
            <a:ext cx="6157608" cy="2597285"/>
            <a:chOff x="5632315" y="972766"/>
            <a:chExt cx="6157608" cy="259728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D9A4A8-209A-41E3-8569-7C234953DC7F}"/>
                </a:ext>
              </a:extLst>
            </p:cNvPr>
            <p:cNvSpPr txBox="1"/>
            <p:nvPr/>
          </p:nvSpPr>
          <p:spPr>
            <a:xfrm>
              <a:off x="8939719" y="1009684"/>
              <a:ext cx="28502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C00000"/>
                  </a:solidFill>
                </a:rPr>
                <a:t>1, 4, 13 </a:t>
              </a:r>
              <a:r>
                <a:rPr lang="en-US" sz="2000" dirty="0" err="1">
                  <a:solidFill>
                    <a:srgbClr val="C00000"/>
                  </a:solidFill>
                </a:rPr>
                <a:t>wk</a:t>
              </a:r>
              <a:r>
                <a:rPr lang="en-US" sz="2000" dirty="0">
                  <a:solidFill>
                    <a:srgbClr val="C00000"/>
                  </a:solidFill>
                </a:rPr>
                <a:t> exposure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C00000"/>
                  </a:solidFill>
                </a:rPr>
                <a:t>Histopathology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dirty="0">
                  <a:solidFill>
                    <a:srgbClr val="C00000"/>
                  </a:solidFill>
                </a:rPr>
                <a:t>Ki67, PCNA, </a:t>
              </a:r>
              <a:r>
                <a:rPr lang="en-US" sz="2000" dirty="0" err="1">
                  <a:solidFill>
                    <a:srgbClr val="C00000"/>
                  </a:solidFill>
                </a:rPr>
                <a:t>BrdU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045CC70-BBDE-4659-B303-3383AE8DC869}"/>
                </a:ext>
              </a:extLst>
            </p:cNvPr>
            <p:cNvSpPr/>
            <p:nvPr/>
          </p:nvSpPr>
          <p:spPr>
            <a:xfrm>
              <a:off x="8939719" y="972766"/>
              <a:ext cx="2850204" cy="1089498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20E65A9-12AF-4ECE-8F6D-CE198D7E651C}"/>
                </a:ext>
              </a:extLst>
            </p:cNvPr>
            <p:cNvSpPr/>
            <p:nvPr/>
          </p:nvSpPr>
          <p:spPr>
            <a:xfrm>
              <a:off x="5632315" y="3210128"/>
              <a:ext cx="2208179" cy="359923"/>
            </a:xfrm>
            <a:prstGeom prst="ellipse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05D6A021-8ACB-4351-89FD-6EB45FD7583E}"/>
                </a:ext>
              </a:extLst>
            </p:cNvPr>
            <p:cNvCxnSpPr>
              <a:cxnSpLocks/>
              <a:stCxn id="8" idx="6"/>
            </p:cNvCxnSpPr>
            <p:nvPr/>
          </p:nvCxnSpPr>
          <p:spPr>
            <a:xfrm flipV="1">
              <a:off x="7840494" y="2062264"/>
              <a:ext cx="1099225" cy="1327826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4780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8EA9BF96-EC18-43ED-A10F-7C75B898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57250"/>
          </a:xfrm>
        </p:spPr>
        <p:txBody>
          <a:bodyPr>
            <a:normAutofit fontScale="90000"/>
          </a:bodyPr>
          <a:lstStyle/>
          <a:p>
            <a:br>
              <a:rPr lang="en-US" altLang="en-US" sz="2800" dirty="0">
                <a:solidFill>
                  <a:schemeClr val="bg1"/>
                </a:solidFill>
                <a:ea typeface="ＭＳ Ｐゴシック" panose="020B0600070205080204" pitchFamily="34" charset="-128"/>
              </a:rPr>
            </a:b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EA7B7604-C1D4-4A52-BDD3-86B7AB7F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0" y="233394250"/>
            <a:ext cx="5715000" cy="168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BE9249A-32F2-41B2-BAFE-880180B3155B}"/>
              </a:ext>
            </a:extLst>
          </p:cNvPr>
          <p:cNvGrpSpPr/>
          <p:nvPr/>
        </p:nvGrpSpPr>
        <p:grpSpPr>
          <a:xfrm>
            <a:off x="530986" y="1409330"/>
            <a:ext cx="11130028" cy="4338131"/>
            <a:chOff x="960458" y="1303290"/>
            <a:chExt cx="11130028" cy="4338131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3284E5CC-E13D-4EC9-A392-61D514A4B9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9549" y="1303290"/>
              <a:ext cx="4352901" cy="433813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CFEC048-AEAD-4142-855A-506012A24134}"/>
                </a:ext>
              </a:extLst>
            </p:cNvPr>
            <p:cNvSpPr txBox="1"/>
            <p:nvPr/>
          </p:nvSpPr>
          <p:spPr>
            <a:xfrm>
              <a:off x="960458" y="2803056"/>
              <a:ext cx="2771977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Bulk  Tissue </a:t>
              </a:r>
            </a:p>
            <a:p>
              <a:r>
                <a:rPr lang="en-US" sz="2800" dirty="0"/>
                <a:t>RNA Sequencing:</a:t>
              </a:r>
            </a:p>
            <a:p>
              <a:r>
                <a:rPr lang="en-US" sz="2800" dirty="0"/>
                <a:t>Averages gene </a:t>
              </a:r>
            </a:p>
            <a:p>
              <a:r>
                <a:rPr lang="en-US" sz="2800" dirty="0"/>
                <a:t>expression profile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1623ACF-78A7-4312-B92F-643CF8C43690}"/>
                </a:ext>
              </a:extLst>
            </p:cNvPr>
            <p:cNvSpPr txBox="1"/>
            <p:nvPr/>
          </p:nvSpPr>
          <p:spPr>
            <a:xfrm>
              <a:off x="8265080" y="2803056"/>
              <a:ext cx="3825406" cy="1815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Single-cell </a:t>
              </a:r>
            </a:p>
            <a:p>
              <a:r>
                <a:rPr lang="en-US" sz="2800" dirty="0"/>
                <a:t>RNA Sequencing:</a:t>
              </a:r>
            </a:p>
            <a:p>
              <a:r>
                <a:rPr lang="en-US" sz="2800" dirty="0"/>
                <a:t>Provides single cell </a:t>
              </a:r>
            </a:p>
            <a:p>
              <a:r>
                <a:rPr lang="en-US" sz="2800" dirty="0"/>
                <a:t>gene expression profiling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99834B9-97B8-4816-8010-242CF82BFBB3}"/>
              </a:ext>
            </a:extLst>
          </p:cNvPr>
          <p:cNvSpPr txBox="1"/>
          <p:nvPr/>
        </p:nvSpPr>
        <p:spPr>
          <a:xfrm>
            <a:off x="9228756" y="6469910"/>
            <a:ext cx="289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Illustrations by Jack Harkema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539EB22-0206-4A2C-8593-94273F36132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98199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>
                <a:solidFill>
                  <a:schemeClr val="bg1"/>
                </a:solidFill>
                <a:latin typeface="+mn-lt"/>
              </a:rPr>
              <a:t>Single cell RNA sequencing – To better understand pathogenesis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05DF53-D62B-44EB-B4C1-BFDBFF369A08}"/>
              </a:ext>
            </a:extLst>
          </p:cNvPr>
          <p:cNvSpPr txBox="1"/>
          <p:nvPr/>
        </p:nvSpPr>
        <p:spPr>
          <a:xfrm>
            <a:off x="0" y="6488668"/>
            <a:ext cx="12344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Modified from Chambers DC et al. (2019) </a:t>
            </a:r>
            <a:r>
              <a:rPr lang="en-US" b="1" dirty="0" err="1">
                <a:solidFill>
                  <a:schemeClr val="bg1"/>
                </a:solidFill>
              </a:rPr>
              <a:t>Respirology</a:t>
            </a:r>
            <a:r>
              <a:rPr lang="en-US" b="1" dirty="0">
                <a:solidFill>
                  <a:schemeClr val="bg1"/>
                </a:solidFill>
              </a:rPr>
              <a:t> 24, 29-36</a:t>
            </a:r>
          </a:p>
        </p:txBody>
      </p:sp>
    </p:spTree>
    <p:extLst>
      <p:ext uri="{BB962C8B-B14F-4D97-AF65-F5344CB8AC3E}">
        <p14:creationId xmlns:p14="http://schemas.microsoft.com/office/powerpoint/2010/main" val="2175567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14"/>
            <a:ext cx="12192000" cy="543901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Single cell RNA sequencing procedure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8D3FB6-B220-4E89-B871-9782A41D8C3B}"/>
              </a:ext>
            </a:extLst>
          </p:cNvPr>
          <p:cNvGrpSpPr/>
          <p:nvPr/>
        </p:nvGrpSpPr>
        <p:grpSpPr>
          <a:xfrm>
            <a:off x="926452" y="593690"/>
            <a:ext cx="10339096" cy="5871293"/>
            <a:chOff x="653168" y="714535"/>
            <a:chExt cx="10339096" cy="587129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79CF373-4C4A-4D00-B1AE-44E32F2E1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73671" y="714535"/>
              <a:ext cx="7818593" cy="587129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24652D2-C224-4632-B1DE-CF33F6C3225C}"/>
                </a:ext>
              </a:extLst>
            </p:cNvPr>
            <p:cNvSpPr txBox="1"/>
            <p:nvPr/>
          </p:nvSpPr>
          <p:spPr>
            <a:xfrm>
              <a:off x="653168" y="2379945"/>
              <a:ext cx="2073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Isolated lung cells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656482-AB9E-4331-AFDC-96A64E4D771E}"/>
                </a:ext>
              </a:extLst>
            </p:cNvPr>
            <p:cNvSpPr txBox="1"/>
            <p:nvPr/>
          </p:nvSpPr>
          <p:spPr>
            <a:xfrm>
              <a:off x="856813" y="1347185"/>
              <a:ext cx="18508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Lung lobe/BALF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ED82A443-4FDD-46EE-A7B0-6BDC59DA1281}"/>
                </a:ext>
              </a:extLst>
            </p:cNvPr>
            <p:cNvCxnSpPr>
              <a:cxnSpLocks/>
            </p:cNvCxnSpPr>
            <p:nvPr/>
          </p:nvCxnSpPr>
          <p:spPr>
            <a:xfrm>
              <a:off x="1804506" y="1828801"/>
              <a:ext cx="0" cy="495389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CD5F20C-4EC9-418C-AB4C-634B4B302647}"/>
                </a:ext>
              </a:extLst>
            </p:cNvPr>
            <p:cNvSpPr txBox="1"/>
            <p:nvPr/>
          </p:nvSpPr>
          <p:spPr>
            <a:xfrm>
              <a:off x="854857" y="4503169"/>
              <a:ext cx="17027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Epithelial cells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7B8E1A-1B54-4762-B526-D218DD47E26B}"/>
                </a:ext>
              </a:extLst>
            </p:cNvPr>
            <p:cNvSpPr txBox="1"/>
            <p:nvPr/>
          </p:nvSpPr>
          <p:spPr>
            <a:xfrm>
              <a:off x="1072369" y="4999090"/>
              <a:ext cx="1345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Fibroblasts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334AFC1-FC29-4214-9A68-F7F23A688BA8}"/>
                </a:ext>
              </a:extLst>
            </p:cNvPr>
            <p:cNvSpPr txBox="1"/>
            <p:nvPr/>
          </p:nvSpPr>
          <p:spPr>
            <a:xfrm>
              <a:off x="992968" y="5440210"/>
              <a:ext cx="16230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Macrophages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838E45-7F2E-4DD5-88C7-4F594974EED0}"/>
                </a:ext>
              </a:extLst>
            </p:cNvPr>
            <p:cNvSpPr txBox="1"/>
            <p:nvPr/>
          </p:nvSpPr>
          <p:spPr>
            <a:xfrm>
              <a:off x="1072369" y="5878411"/>
              <a:ext cx="13706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Monocytes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15F6821-DD3E-4090-8D3C-CBC7F08C3154}"/>
                </a:ext>
              </a:extLst>
            </p:cNvPr>
            <p:cNvSpPr/>
            <p:nvPr/>
          </p:nvSpPr>
          <p:spPr>
            <a:xfrm>
              <a:off x="2744365" y="5524643"/>
              <a:ext cx="203646" cy="167268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BA6D4D5-AB9D-4C43-81CF-8DDC60424142}"/>
                </a:ext>
              </a:extLst>
            </p:cNvPr>
            <p:cNvSpPr/>
            <p:nvPr/>
          </p:nvSpPr>
          <p:spPr>
            <a:xfrm>
              <a:off x="2744365" y="4092441"/>
              <a:ext cx="203646" cy="167268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7B6498-951F-4575-AB73-DA74880A2F0D}"/>
                </a:ext>
              </a:extLst>
            </p:cNvPr>
            <p:cNvSpPr txBox="1"/>
            <p:nvPr/>
          </p:nvSpPr>
          <p:spPr>
            <a:xfrm>
              <a:off x="803270" y="3989600"/>
              <a:ext cx="19159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Endothelial cells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59BA697-0B39-4CE9-A393-9762A6F18F60}"/>
                </a:ext>
              </a:extLst>
            </p:cNvPr>
            <p:cNvSpPr/>
            <p:nvPr/>
          </p:nvSpPr>
          <p:spPr>
            <a:xfrm>
              <a:off x="2744365" y="4619590"/>
              <a:ext cx="203646" cy="167268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0C49208-7B9F-4CFD-8E72-8C8D406C2B1E}"/>
                </a:ext>
              </a:extLst>
            </p:cNvPr>
            <p:cNvSpPr/>
            <p:nvPr/>
          </p:nvSpPr>
          <p:spPr>
            <a:xfrm>
              <a:off x="2733192" y="5994832"/>
              <a:ext cx="203646" cy="167268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733EB75C-8E88-46B2-8778-32B9C9A4D8FF}"/>
                </a:ext>
              </a:extLst>
            </p:cNvPr>
            <p:cNvSpPr/>
            <p:nvPr/>
          </p:nvSpPr>
          <p:spPr>
            <a:xfrm>
              <a:off x="2738112" y="5089779"/>
              <a:ext cx="203646" cy="167268"/>
            </a:xfrm>
            <a:prstGeom prst="ellipse">
              <a:avLst/>
            </a:prstGeom>
            <a:solidFill>
              <a:srgbClr val="CC00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DF763E8-21A3-4E99-BF6B-2D583A75B04B}"/>
                </a:ext>
              </a:extLst>
            </p:cNvPr>
            <p:cNvSpPr txBox="1"/>
            <p:nvPr/>
          </p:nvSpPr>
          <p:spPr>
            <a:xfrm>
              <a:off x="653168" y="3578287"/>
              <a:ext cx="2397901" cy="40011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Gene expression of  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E36276EA-4EA0-4582-8271-FF4615300D63}"/>
              </a:ext>
            </a:extLst>
          </p:cNvPr>
          <p:cNvSpPr txBox="1"/>
          <p:nvPr/>
        </p:nvSpPr>
        <p:spPr>
          <a:xfrm>
            <a:off x="0" y="6488668"/>
            <a:ext cx="123444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Modified from Chambers DC et al. (2019) </a:t>
            </a:r>
            <a:r>
              <a:rPr lang="en-US" b="1" dirty="0" err="1">
                <a:solidFill>
                  <a:schemeClr val="bg1"/>
                </a:solidFill>
              </a:rPr>
              <a:t>Respirology</a:t>
            </a:r>
            <a:r>
              <a:rPr lang="en-US" b="1" dirty="0">
                <a:solidFill>
                  <a:schemeClr val="bg1"/>
                </a:solidFill>
              </a:rPr>
              <a:t> 24, 29-36</a:t>
            </a:r>
          </a:p>
        </p:txBody>
      </p:sp>
    </p:spTree>
    <p:extLst>
      <p:ext uri="{BB962C8B-B14F-4D97-AF65-F5344CB8AC3E}">
        <p14:creationId xmlns:p14="http://schemas.microsoft.com/office/powerpoint/2010/main" val="812039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8EA9BF96-EC18-43ED-A10F-7C75B8982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73178"/>
            <a:ext cx="12192000" cy="783824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dirty="0">
                <a:latin typeface="+mn-lt"/>
                <a:ea typeface="ＭＳ Ｐゴシック" panose="020B0600070205080204" pitchFamily="34" charset="-128"/>
              </a:rPr>
              <a:t>Unraveling Airway Cell Lineage by Single Cell RNA Seq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ＭＳ Ｐゴシック" panose="020B0600070205080204" pitchFamily="34" charset="-128"/>
              </a:rPr>
            </a:b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ＭＳ Ｐゴシック" panose="020B0600070205080204" pitchFamily="34" charset="-128"/>
            </a:endParaRPr>
          </a:p>
        </p:txBody>
      </p:sp>
      <p:pic>
        <p:nvPicPr>
          <p:cNvPr id="48132" name="Picture 4">
            <a:extLst>
              <a:ext uri="{FF2B5EF4-FFF2-40B4-BE49-F238E27FC236}">
                <a16:creationId xmlns:a16="http://schemas.microsoft.com/office/drawing/2014/main" id="{EA7B7604-C1D4-4A52-BDD3-86B7AB7FB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1500" y="233394250"/>
            <a:ext cx="5715000" cy="1684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5CD356F-CEF4-47BC-BB8F-F55B0E335874}"/>
              </a:ext>
            </a:extLst>
          </p:cNvPr>
          <p:cNvGrpSpPr/>
          <p:nvPr/>
        </p:nvGrpSpPr>
        <p:grpSpPr>
          <a:xfrm>
            <a:off x="2080684" y="760811"/>
            <a:ext cx="7594258" cy="3365319"/>
            <a:chOff x="2080684" y="760811"/>
            <a:chExt cx="7594258" cy="336531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74A1280-2B04-4EB9-B76A-513024DF63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0684" y="760811"/>
              <a:ext cx="7594258" cy="3365319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42D90DA-4AD6-4118-B3AA-DC6F2024DCC7}"/>
                </a:ext>
              </a:extLst>
            </p:cNvPr>
            <p:cNvSpPr txBox="1"/>
            <p:nvPr/>
          </p:nvSpPr>
          <p:spPr>
            <a:xfrm>
              <a:off x="5165694" y="3105834"/>
              <a:ext cx="428187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Airway Epithelial Cells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4B1DB932-9040-43FA-962A-BD1900E8C632}"/>
              </a:ext>
            </a:extLst>
          </p:cNvPr>
          <p:cNvSpPr txBox="1"/>
          <p:nvPr/>
        </p:nvSpPr>
        <p:spPr>
          <a:xfrm>
            <a:off x="9228756" y="6469910"/>
            <a:ext cx="2893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Illustrations by Jack Harkema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AF1EFEA-6EB4-4BF2-99D4-B55D2869D63A}"/>
              </a:ext>
            </a:extLst>
          </p:cNvPr>
          <p:cNvGrpSpPr/>
          <p:nvPr/>
        </p:nvGrpSpPr>
        <p:grpSpPr>
          <a:xfrm>
            <a:off x="1298378" y="4248733"/>
            <a:ext cx="9595243" cy="2027549"/>
            <a:chOff x="1080191" y="3996473"/>
            <a:chExt cx="9595243" cy="202754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7532219-6683-4B83-ABC6-4ABBD5552A82}"/>
                </a:ext>
              </a:extLst>
            </p:cNvPr>
            <p:cNvSpPr txBox="1"/>
            <p:nvPr/>
          </p:nvSpPr>
          <p:spPr>
            <a:xfrm>
              <a:off x="4248539" y="5377691"/>
              <a:ext cx="124258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Mucous</a:t>
              </a:r>
            </a:p>
            <a:p>
              <a:pPr algn="ctr"/>
              <a:r>
                <a:rPr lang="en-US" dirty="0"/>
                <a:t>(MUC5AC</a:t>
              </a:r>
              <a:r>
                <a:rPr lang="en-US" baseline="30000" dirty="0"/>
                <a:t>+</a:t>
              </a:r>
              <a:r>
                <a:rPr lang="en-US" dirty="0"/>
                <a:t>)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26E2D15-F67C-4746-BC01-07699FE350F6}"/>
                </a:ext>
              </a:extLst>
            </p:cNvPr>
            <p:cNvGrpSpPr/>
            <p:nvPr/>
          </p:nvGrpSpPr>
          <p:grpSpPr>
            <a:xfrm>
              <a:off x="1080191" y="3996473"/>
              <a:ext cx="9595243" cy="1995421"/>
              <a:chOff x="366273" y="4125183"/>
              <a:chExt cx="9595243" cy="1995421"/>
            </a:xfrm>
          </p:grpSpPr>
          <p:pic>
            <p:nvPicPr>
              <p:cNvPr id="8" name="Picture 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19EC2EB6-8FBE-4597-9401-CD8D2EF42C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1787" y="5067973"/>
                <a:ext cx="712389" cy="402035"/>
              </a:xfrm>
              <a:prstGeom prst="rect">
                <a:avLst/>
              </a:prstGeom>
            </p:spPr>
          </p:pic>
          <p:pic>
            <p:nvPicPr>
              <p:cNvPr id="10" name="Picture 9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E209763C-3270-4E82-879A-CEEA0C22E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09322" y="4572725"/>
                <a:ext cx="512540" cy="901548"/>
              </a:xfrm>
              <a:prstGeom prst="rect">
                <a:avLst/>
              </a:prstGeom>
            </p:spPr>
          </p:pic>
          <p:pic>
            <p:nvPicPr>
              <p:cNvPr id="12" name="Picture 11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2CB2D7F8-1D7E-4170-9840-B7B8FA2BD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67769" y="4125183"/>
                <a:ext cx="946733" cy="1375692"/>
              </a:xfrm>
              <a:prstGeom prst="rect">
                <a:avLst/>
              </a:prstGeom>
            </p:spPr>
          </p:pic>
          <p:pic>
            <p:nvPicPr>
              <p:cNvPr id="14" name="Picture 13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35FC38B3-1A9E-43F6-9302-2559531E1D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43599" y="4139913"/>
                <a:ext cx="712389" cy="1375691"/>
              </a:xfrm>
              <a:prstGeom prst="rect">
                <a:avLst/>
              </a:prstGeom>
            </p:spPr>
          </p:pic>
          <p:pic>
            <p:nvPicPr>
              <p:cNvPr id="16" name="Picture 15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494E2CE1-4697-4498-ABD8-1A663CE6C2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32759" y="4381201"/>
                <a:ext cx="712389" cy="1111627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drawing&#10;&#10;Description automatically generated">
                <a:extLst>
                  <a:ext uri="{FF2B5EF4-FFF2-40B4-BE49-F238E27FC236}">
                    <a16:creationId xmlns:a16="http://schemas.microsoft.com/office/drawing/2014/main" id="{61354C64-6352-48A2-9FC5-76122E6045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41624" y="4180783"/>
                <a:ext cx="754912" cy="1327673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986CF6-FDCA-4D1D-9ED0-AC5DD85D9D85}"/>
                  </a:ext>
                </a:extLst>
              </p:cNvPr>
              <p:cNvSpPr txBox="1"/>
              <p:nvPr/>
            </p:nvSpPr>
            <p:spPr>
              <a:xfrm>
                <a:off x="366273" y="5474273"/>
                <a:ext cx="152734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Basal</a:t>
                </a:r>
              </a:p>
              <a:p>
                <a:pPr algn="ctr"/>
                <a:r>
                  <a:rPr lang="en-US" dirty="0"/>
                  <a:t>(KRT5</a:t>
                </a:r>
                <a:r>
                  <a:rPr lang="en-US" baseline="30000" dirty="0"/>
                  <a:t>+</a:t>
                </a:r>
                <a:r>
                  <a:rPr lang="en-US" dirty="0"/>
                  <a:t>, TP63</a:t>
                </a:r>
                <a:r>
                  <a:rPr lang="en-US" baseline="30000" dirty="0"/>
                  <a:t>+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0CA7EC6-0F46-4D0B-AEE5-9E1C97529DF4}"/>
                  </a:ext>
                </a:extLst>
              </p:cNvPr>
              <p:cNvSpPr txBox="1"/>
              <p:nvPr/>
            </p:nvSpPr>
            <p:spPr>
              <a:xfrm>
                <a:off x="2132172" y="5474273"/>
                <a:ext cx="12678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Club</a:t>
                </a:r>
              </a:p>
              <a:p>
                <a:pPr algn="ctr"/>
                <a:r>
                  <a:rPr lang="en-US" dirty="0"/>
                  <a:t>(SCGB1A1</a:t>
                </a:r>
                <a:r>
                  <a:rPr lang="en-US" baseline="30000" dirty="0"/>
                  <a:t>+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8907C2E-4F59-4CA6-BC00-BE21148E7417}"/>
                  </a:ext>
                </a:extLst>
              </p:cNvPr>
              <p:cNvSpPr txBox="1"/>
              <p:nvPr/>
            </p:nvSpPr>
            <p:spPr>
              <a:xfrm>
                <a:off x="4882861" y="5474273"/>
                <a:ext cx="198990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Mucous/Ciliated </a:t>
                </a:r>
              </a:p>
              <a:p>
                <a:pPr algn="ctr"/>
                <a:r>
                  <a:rPr lang="en-US" dirty="0"/>
                  <a:t>(MUC5AC</a:t>
                </a:r>
                <a:r>
                  <a:rPr lang="en-US" baseline="30000" dirty="0"/>
                  <a:t>+</a:t>
                </a:r>
                <a:r>
                  <a:rPr lang="en-US" dirty="0"/>
                  <a:t>, FOXJ1</a:t>
                </a:r>
                <a:r>
                  <a:rPr lang="en-US" baseline="30000" dirty="0"/>
                  <a:t>+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5F3D749-3703-43EF-BBF6-CE2621C8001E}"/>
                  </a:ext>
                </a:extLst>
              </p:cNvPr>
              <p:cNvSpPr txBox="1"/>
              <p:nvPr/>
            </p:nvSpPr>
            <p:spPr>
              <a:xfrm>
                <a:off x="7158556" y="5474272"/>
                <a:ext cx="96244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Ciliated</a:t>
                </a:r>
              </a:p>
              <a:p>
                <a:pPr algn="ctr"/>
                <a:r>
                  <a:rPr lang="en-US" dirty="0"/>
                  <a:t>(FOXJ1</a:t>
                </a:r>
                <a:r>
                  <a:rPr lang="en-US" baseline="30000" dirty="0"/>
                  <a:t>+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7E8F76E-BA79-4AFA-A37B-56A41C2728D0}"/>
                  </a:ext>
                </a:extLst>
              </p:cNvPr>
              <p:cNvSpPr txBox="1"/>
              <p:nvPr/>
            </p:nvSpPr>
            <p:spPr>
              <a:xfrm>
                <a:off x="8255600" y="5474273"/>
                <a:ext cx="170591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/>
                  <a:t>Tuft</a:t>
                </a:r>
              </a:p>
              <a:p>
                <a:pPr algn="ctr"/>
                <a:r>
                  <a:rPr lang="en-US" dirty="0"/>
                  <a:t>(ASCL2</a:t>
                </a:r>
                <a:r>
                  <a:rPr lang="en-US" baseline="30000" dirty="0"/>
                  <a:t>+</a:t>
                </a:r>
                <a:r>
                  <a:rPr lang="en-US" dirty="0"/>
                  <a:t>, LRMP</a:t>
                </a:r>
                <a:r>
                  <a:rPr lang="en-US" baseline="30000" dirty="0"/>
                  <a:t>+</a:t>
                </a:r>
                <a:r>
                  <a:rPr lang="en-US" dirty="0"/>
                  <a:t>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6860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14"/>
            <a:ext cx="12192000" cy="889187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Summary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782D693-6421-49C9-A19B-775883B88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50" y="1602507"/>
            <a:ext cx="10917299" cy="437003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Epithelial cell proliferation in toxicant-induced injury, repair, adaptation and cancer.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Pathogenesis of particle-induced proliferative and inflammatory responses (lesions) in rodent lungs (retrospective - </a:t>
            </a:r>
            <a:r>
              <a:rPr lang="en-US" sz="3000" dirty="0" err="1"/>
              <a:t>subchronic</a:t>
            </a:r>
            <a:r>
              <a:rPr lang="en-US" sz="3000" dirty="0"/>
              <a:t> </a:t>
            </a:r>
            <a:r>
              <a:rPr lang="en-US" sz="3000" dirty="0" err="1"/>
              <a:t>Cb</a:t>
            </a:r>
            <a:r>
              <a:rPr lang="en-US" sz="3000" dirty="0"/>
              <a:t> animal inhalation study)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Short-term (</a:t>
            </a:r>
            <a:r>
              <a:rPr lang="en-US" sz="3000" dirty="0">
                <a:sym typeface="Symbol" panose="05050102010706020507" pitchFamily="18" charset="2"/>
              </a:rPr>
              <a:t> </a:t>
            </a:r>
            <a:r>
              <a:rPr lang="en-US" sz="3000" dirty="0"/>
              <a:t>3 </a:t>
            </a:r>
            <a:r>
              <a:rPr lang="en-US" sz="3000" dirty="0" err="1"/>
              <a:t>mo</a:t>
            </a:r>
            <a:r>
              <a:rPr lang="en-US" sz="3000" dirty="0"/>
              <a:t>) bioassays for assessing the safety of long-term exposures to inhaled PSLTPs (predicting lung cancer potential)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3000" dirty="0"/>
              <a:t>Ancillary methods to better assess the respiratory toxicity/cancer potential of inhaled particles after short-term exposures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454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214"/>
            <a:ext cx="12192000" cy="889187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Acknowledgments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782D693-6421-49C9-A19B-775883B88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350" y="1446834"/>
            <a:ext cx="10917299" cy="4815069"/>
          </a:xfrm>
        </p:spPr>
        <p:txBody>
          <a:bodyPr>
            <a:normAutofit lnSpcReduction="10000"/>
          </a:bodyPr>
          <a:lstStyle/>
          <a:p>
            <a:pPr marL="0" marR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Albert C. and Lois E.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Dehn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Endowed Chair in Veterinary Medicine (Pathobiology), College of Veterinary Medicine, Michigan State University</a:t>
            </a:r>
          </a:p>
          <a:p>
            <a:pPr marL="0" marR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Kristen Nikula, Fletcher Hahn, Joe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Mauderly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Roger McClellan, Lovelace Respiratory Research Institute</a:t>
            </a:r>
          </a:p>
          <a:p>
            <a:pPr marL="0" marR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Alison Elder, Guenter </a:t>
            </a:r>
            <a:r>
              <a:rPr lang="en-US" dirty="0" err="1">
                <a:effectLst/>
                <a:ea typeface="Calibri" panose="020F0502020204030204" pitchFamily="34" charset="0"/>
              </a:rPr>
              <a:t>Oberd</a:t>
            </a:r>
            <a:r>
              <a:rPr lang="az-Cyrl-AZ" dirty="0">
                <a:effectLst/>
                <a:ea typeface="Calibri" panose="020F0502020204030204" pitchFamily="34" charset="0"/>
              </a:rPr>
              <a:t>ӧ</a:t>
            </a:r>
            <a:r>
              <a:rPr lang="en-US" dirty="0" err="1">
                <a:effectLst/>
                <a:ea typeface="Calibri" panose="020F0502020204030204" pitchFamily="34" charset="0"/>
              </a:rPr>
              <a:t>rster</a:t>
            </a:r>
            <a:r>
              <a:rPr lang="en-US" dirty="0">
                <a:effectLst/>
                <a:ea typeface="Calibri" panose="020F0502020204030204" pitchFamily="34" charset="0"/>
              </a:rPr>
              <a:t>, University of Rochester </a:t>
            </a:r>
          </a:p>
          <a:p>
            <a:pPr marL="0" marR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Flemming</a:t>
            </a:r>
            <a:r>
              <a:rPr lang="en-US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Cassee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, RIVM/Utrecht University, NL</a:t>
            </a:r>
          </a:p>
          <a:p>
            <a:pPr marL="0" marR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r>
              <a:rPr lang="en-US" dirty="0">
                <a:effectLst/>
                <a:ea typeface="Calibri" panose="020F0502020204030204" pitchFamily="34" charset="0"/>
              </a:rPr>
              <a:t>Bart Westendorp and </a:t>
            </a:r>
            <a:r>
              <a:rPr lang="en-US" sz="2800" dirty="0" err="1"/>
              <a:t>Gimano</a:t>
            </a:r>
            <a:r>
              <a:rPr lang="en-US" sz="2800" dirty="0"/>
              <a:t> </a:t>
            </a:r>
            <a:r>
              <a:rPr lang="en-US" sz="2800" dirty="0" err="1"/>
              <a:t>Amatngalim</a:t>
            </a:r>
            <a:r>
              <a:rPr lang="en-US" sz="2800" dirty="0"/>
              <a:t>, </a:t>
            </a:r>
            <a:r>
              <a:rPr lang="en-US" dirty="0">
                <a:effectLst/>
                <a:ea typeface="Calibri" panose="020F0502020204030204" pitchFamily="34" charset="0"/>
              </a:rPr>
              <a:t>Utrecht University, NL</a:t>
            </a:r>
          </a:p>
          <a:p>
            <a:pPr marL="0">
              <a:lnSpc>
                <a:spcPct val="100000"/>
              </a:lnSpc>
              <a:spcBef>
                <a:spcPts val="2400"/>
              </a:spcBef>
            </a:pPr>
            <a:r>
              <a:rPr lang="en-US" dirty="0">
                <a:ea typeface="Calibri" panose="020F0502020204030204" pitchFamily="34" charset="0"/>
              </a:rPr>
              <a:t>Paul Borm and Kevin Driscoll</a:t>
            </a:r>
            <a:r>
              <a:rPr lang="en-US" dirty="0">
                <a:effectLst/>
                <a:ea typeface="Calibri" panose="020F0502020204030204" pitchFamily="34" charset="0"/>
              </a:rPr>
              <a:t>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</a:pPr>
            <a:endParaRPr lang="en-US" dirty="0"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6258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Thank You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4267200" y="5266212"/>
            <a:ext cx="3657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F46DE87-3B78-4F80-8F92-3C6CAD9A79C2}"/>
              </a:ext>
            </a:extLst>
          </p:cNvPr>
          <p:cNvGrpSpPr/>
          <p:nvPr/>
        </p:nvGrpSpPr>
        <p:grpSpPr>
          <a:xfrm>
            <a:off x="152400" y="2161462"/>
            <a:ext cx="11887200" cy="3289416"/>
            <a:chOff x="304800" y="2161462"/>
            <a:chExt cx="11887200" cy="3289416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286000"/>
              <a:ext cx="5775371" cy="27489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2161462"/>
              <a:ext cx="5813427" cy="28734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D3204D3-07EA-48E5-8778-6675F50C2C0F}"/>
                </a:ext>
              </a:extLst>
            </p:cNvPr>
            <p:cNvSpPr txBox="1"/>
            <p:nvPr/>
          </p:nvSpPr>
          <p:spPr>
            <a:xfrm>
              <a:off x="10858943" y="5081546"/>
              <a:ext cx="13330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Quino</a:t>
              </a:r>
              <a:r>
                <a:rPr lang="en-US" dirty="0"/>
                <a:t>, 2008</a:t>
              </a: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-87353" y="10769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Human/animal organoids for disease modeling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E337818-5F68-4EDF-A483-1CA7B4127768}"/>
              </a:ext>
            </a:extLst>
          </p:cNvPr>
          <p:cNvGrpSpPr/>
          <p:nvPr/>
        </p:nvGrpSpPr>
        <p:grpSpPr>
          <a:xfrm>
            <a:off x="5852781" y="966650"/>
            <a:ext cx="5882209" cy="4979662"/>
            <a:chOff x="5685464" y="1075882"/>
            <a:chExt cx="6278296" cy="50824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6852BC0-F5BC-45E7-8FD3-F38BF1E634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85464" y="1075882"/>
              <a:ext cx="5128753" cy="497966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609C9B5-77EA-44A0-8534-52888C02D904}"/>
                </a:ext>
              </a:extLst>
            </p:cNvPr>
            <p:cNvSpPr txBox="1"/>
            <p:nvPr/>
          </p:nvSpPr>
          <p:spPr>
            <a:xfrm>
              <a:off x="10819266" y="3172526"/>
              <a:ext cx="81624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Lining</a:t>
              </a:r>
            </a:p>
            <a:p>
              <a:pPr algn="ctr"/>
              <a:r>
                <a:rPr lang="en-US" sz="2000" b="1" dirty="0"/>
                <a:t>Fluid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85DF7A7-5DCE-40C2-8061-3575D816C257}"/>
                </a:ext>
              </a:extLst>
            </p:cNvPr>
            <p:cNvSpPr txBox="1"/>
            <p:nvPr/>
          </p:nvSpPr>
          <p:spPr>
            <a:xfrm>
              <a:off x="10814216" y="3941124"/>
              <a:ext cx="10431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Ciliated </a:t>
              </a:r>
            </a:p>
            <a:p>
              <a:pPr algn="ctr"/>
              <a:r>
                <a:rPr lang="en-US" sz="2000" b="1" dirty="0"/>
                <a:t>Cells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F558C2D-B305-4E81-9A48-4AE16141C3E7}"/>
                </a:ext>
              </a:extLst>
            </p:cNvPr>
            <p:cNvSpPr txBox="1"/>
            <p:nvPr/>
          </p:nvSpPr>
          <p:spPr>
            <a:xfrm>
              <a:off x="10707839" y="4677754"/>
              <a:ext cx="125592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Secretory </a:t>
              </a:r>
            </a:p>
            <a:p>
              <a:pPr algn="ctr"/>
              <a:r>
                <a:rPr lang="en-US" sz="2000" b="1" dirty="0"/>
                <a:t>Cells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01BF014-2A47-42B8-84E5-67E4B7DB89E1}"/>
                </a:ext>
              </a:extLst>
            </p:cNvPr>
            <p:cNvSpPr txBox="1"/>
            <p:nvPr/>
          </p:nvSpPr>
          <p:spPr>
            <a:xfrm>
              <a:off x="10933286" y="5450415"/>
              <a:ext cx="805029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Basal </a:t>
              </a:r>
            </a:p>
            <a:p>
              <a:pPr algn="ctr"/>
              <a:r>
                <a:rPr lang="en-US" sz="2000" b="1" dirty="0"/>
                <a:t>Cells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056612B-AE83-40D4-A62D-D8BAAA460B40}"/>
                </a:ext>
              </a:extLst>
            </p:cNvPr>
            <p:cNvSpPr txBox="1"/>
            <p:nvPr/>
          </p:nvSpPr>
          <p:spPr>
            <a:xfrm>
              <a:off x="6472716" y="3448681"/>
              <a:ext cx="234160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Organoid from 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Airway Epithelial</a:t>
              </a:r>
            </a:p>
            <a:p>
              <a:pPr algn="ctr"/>
              <a:r>
                <a:rPr lang="en-US" sz="2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Stem Cells</a:t>
              </a: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05305D5F-CAE0-4604-B259-AA3F808F8337}"/>
              </a:ext>
            </a:extLst>
          </p:cNvPr>
          <p:cNvGrpSpPr/>
          <p:nvPr/>
        </p:nvGrpSpPr>
        <p:grpSpPr>
          <a:xfrm>
            <a:off x="215588" y="596186"/>
            <a:ext cx="3311433" cy="5620132"/>
            <a:chOff x="174001" y="706549"/>
            <a:chExt cx="3311433" cy="5620132"/>
          </a:xfrm>
        </p:grpSpPr>
        <p:pic>
          <p:nvPicPr>
            <p:cNvPr id="4" name="Picture 3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DDB82C9E-AE22-46CA-9D0E-253AE2DFB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4001" y="706549"/>
              <a:ext cx="2365311" cy="2357285"/>
            </a:xfrm>
            <a:prstGeom prst="rect">
              <a:avLst/>
            </a:prstGeom>
          </p:spPr>
        </p:pic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A48A78E-F70B-4BA6-941A-6A1804847FF9}"/>
                </a:ext>
              </a:extLst>
            </p:cNvPr>
            <p:cNvCxnSpPr>
              <a:cxnSpLocks/>
            </p:cNvCxnSpPr>
            <p:nvPr/>
          </p:nvCxnSpPr>
          <p:spPr>
            <a:xfrm>
              <a:off x="1285403" y="1075882"/>
              <a:ext cx="0" cy="214233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0657364-1E33-478B-B2F4-5403A573BBD4}"/>
                </a:ext>
              </a:extLst>
            </p:cNvPr>
            <p:cNvSpPr txBox="1"/>
            <p:nvPr/>
          </p:nvSpPr>
          <p:spPr>
            <a:xfrm>
              <a:off x="736397" y="5618795"/>
              <a:ext cx="1199623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FAC/MAC</a:t>
              </a:r>
            </a:p>
            <a:p>
              <a:pPr algn="ctr"/>
              <a:r>
                <a:rPr lang="en-US" sz="2000" b="1" dirty="0"/>
                <a:t>Sorting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A380B91-D4F0-47FB-B906-9FEE1AFF5219}"/>
                </a:ext>
              </a:extLst>
            </p:cNvPr>
            <p:cNvSpPr txBox="1"/>
            <p:nvPr/>
          </p:nvSpPr>
          <p:spPr>
            <a:xfrm>
              <a:off x="1463214" y="764712"/>
              <a:ext cx="20222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Tracheobronchial</a:t>
              </a:r>
            </a:p>
            <a:p>
              <a:pPr algn="ctr"/>
              <a:r>
                <a:rPr lang="en-US" sz="2000" b="1" dirty="0"/>
                <a:t>Airways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A3B7E0-7A54-484C-878D-48C4D08939CF}"/>
                </a:ext>
              </a:extLst>
            </p:cNvPr>
            <p:cNvSpPr txBox="1"/>
            <p:nvPr/>
          </p:nvSpPr>
          <p:spPr>
            <a:xfrm>
              <a:off x="1537896" y="1875661"/>
              <a:ext cx="7489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Lung </a:t>
              </a:r>
            </a:p>
            <a:p>
              <a:pPr algn="ctr"/>
              <a:r>
                <a:rPr lang="en-US" sz="2000" b="1" dirty="0"/>
                <a:t>Lobe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0800A4E-E2CC-4B50-9416-F11A04B09122}"/>
                </a:ext>
              </a:extLst>
            </p:cNvPr>
            <p:cNvSpPr txBox="1"/>
            <p:nvPr/>
          </p:nvSpPr>
          <p:spPr>
            <a:xfrm>
              <a:off x="419630" y="3171619"/>
              <a:ext cx="1731564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Collection of </a:t>
              </a:r>
            </a:p>
            <a:p>
              <a:pPr algn="ctr"/>
              <a:r>
                <a:rPr lang="en-US" sz="2000" b="1" dirty="0"/>
                <a:t>Epithelial Cells</a:t>
              </a:r>
            </a:p>
            <a:p>
              <a:pPr algn="ctr"/>
              <a:endParaRPr lang="en-US" sz="2000" b="1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EED00C7-8A86-4A56-BA9C-BFAD90D05F51}"/>
                </a:ext>
              </a:extLst>
            </p:cNvPr>
            <p:cNvCxnSpPr>
              <a:cxnSpLocks/>
            </p:cNvCxnSpPr>
            <p:nvPr/>
          </p:nvCxnSpPr>
          <p:spPr>
            <a:xfrm>
              <a:off x="1274416" y="5117021"/>
              <a:ext cx="0" cy="4474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0E0A383-27F8-474E-9AFA-BA93BFBCB6B0}"/>
                </a:ext>
              </a:extLst>
            </p:cNvPr>
            <p:cNvCxnSpPr>
              <a:cxnSpLocks/>
            </p:cNvCxnSpPr>
            <p:nvPr/>
          </p:nvCxnSpPr>
          <p:spPr>
            <a:xfrm>
              <a:off x="1274416" y="3882018"/>
              <a:ext cx="0" cy="44746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7586985-3F3B-444A-BB7C-DBF89481FDC5}"/>
                </a:ext>
              </a:extLst>
            </p:cNvPr>
            <p:cNvSpPr txBox="1"/>
            <p:nvPr/>
          </p:nvSpPr>
          <p:spPr>
            <a:xfrm>
              <a:off x="445088" y="4362101"/>
              <a:ext cx="1806905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Expand cells in </a:t>
              </a:r>
            </a:p>
            <a:p>
              <a:pPr algn="ctr"/>
              <a:r>
                <a:rPr lang="en-US" sz="2000" b="1" dirty="0"/>
                <a:t>2D Cultures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027D4B4-95BD-4555-9CD1-61CE3BA65E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8322" y="5189273"/>
              <a:ext cx="708272" cy="38625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2EA209C-F72D-46BE-A7EA-643B031C287C}"/>
              </a:ext>
            </a:extLst>
          </p:cNvPr>
          <p:cNvGrpSpPr/>
          <p:nvPr/>
        </p:nvGrpSpPr>
        <p:grpSpPr>
          <a:xfrm>
            <a:off x="2828151" y="2725495"/>
            <a:ext cx="2945532" cy="2573185"/>
            <a:chOff x="2828151" y="2725495"/>
            <a:chExt cx="2945532" cy="2573185"/>
          </a:xfrm>
        </p:grpSpPr>
        <p:pic>
          <p:nvPicPr>
            <p:cNvPr id="20" name="Picture 19" descr="A picture containing drawing, table&#10;&#10;Description automatically generated">
              <a:extLst>
                <a:ext uri="{FF2B5EF4-FFF2-40B4-BE49-F238E27FC236}">
                  <a16:creationId xmlns:a16="http://schemas.microsoft.com/office/drawing/2014/main" id="{32EFE04E-7705-4896-AEA8-B199D4A0D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8151" y="3456481"/>
              <a:ext cx="2642622" cy="1842199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5371224E-5D03-4F87-A3BE-FF65A87F6C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8826" y="3562597"/>
              <a:ext cx="864857" cy="543152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CD8D736-D29D-4D4F-AAB7-CDD437D5D5EC}"/>
                </a:ext>
              </a:extLst>
            </p:cNvPr>
            <p:cNvSpPr txBox="1"/>
            <p:nvPr/>
          </p:nvSpPr>
          <p:spPr>
            <a:xfrm>
              <a:off x="3172258" y="2725495"/>
              <a:ext cx="1954701" cy="70788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3D Cultures with</a:t>
              </a:r>
            </a:p>
            <a:p>
              <a:pPr algn="ctr"/>
              <a:r>
                <a:rPr lang="en-US" sz="2000" b="1" dirty="0"/>
                <a:t>Matrigel</a:t>
              </a:r>
            </a:p>
          </p:txBody>
        </p: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8143A8AD-E2B6-4A54-8D1E-1CF4F94A3854}"/>
              </a:ext>
            </a:extLst>
          </p:cNvPr>
          <p:cNvSpPr txBox="1"/>
          <p:nvPr/>
        </p:nvSpPr>
        <p:spPr>
          <a:xfrm>
            <a:off x="9669307" y="734935"/>
            <a:ext cx="2200439" cy="2246769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Analyses: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Histology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Morphometry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Gene Expression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69D84F-28D9-4540-96FE-1E4676E58AF6}"/>
              </a:ext>
            </a:extLst>
          </p:cNvPr>
          <p:cNvSpPr/>
          <p:nvPr/>
        </p:nvSpPr>
        <p:spPr>
          <a:xfrm>
            <a:off x="9211291" y="6442188"/>
            <a:ext cx="2893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Illustrations by Jack Harkema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1824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1CADA5C-122E-44FE-A6DC-4FBDAD11B188}"/>
              </a:ext>
            </a:extLst>
          </p:cNvPr>
          <p:cNvSpPr txBox="1"/>
          <p:nvPr/>
        </p:nvSpPr>
        <p:spPr>
          <a:xfrm>
            <a:off x="0" y="29964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Acute Alveolar Injury, Inflammation (alveolitis) and Repair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F90DCA-2561-4A4B-B6BF-B2E49757F5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230" y="1788859"/>
            <a:ext cx="5770567" cy="374838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32C328E7-F33D-4129-A6D0-F7D437E62C27}"/>
              </a:ext>
            </a:extLst>
          </p:cNvPr>
          <p:cNvGrpSpPr/>
          <p:nvPr/>
        </p:nvGrpSpPr>
        <p:grpSpPr>
          <a:xfrm>
            <a:off x="208203" y="1090246"/>
            <a:ext cx="5770567" cy="5190464"/>
            <a:chOff x="208203" y="1090246"/>
            <a:chExt cx="5770567" cy="519046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186473B-37C4-4907-AFC8-96CF1285885F}"/>
                </a:ext>
              </a:extLst>
            </p:cNvPr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203" y="1090246"/>
              <a:ext cx="5770567" cy="5190464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6E092C2-02A6-4BB0-98FD-1E2D8DCE62A5}"/>
                </a:ext>
              </a:extLst>
            </p:cNvPr>
            <p:cNvSpPr txBox="1"/>
            <p:nvPr/>
          </p:nvSpPr>
          <p:spPr>
            <a:xfrm>
              <a:off x="1762288" y="5911378"/>
              <a:ext cx="26623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Drawing by Jack Harkema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D1AAE84-C667-4DC5-945A-599943D5169A}"/>
              </a:ext>
            </a:extLst>
          </p:cNvPr>
          <p:cNvSpPr txBox="1"/>
          <p:nvPr/>
        </p:nvSpPr>
        <p:spPr>
          <a:xfrm>
            <a:off x="6986506" y="5825780"/>
            <a:ext cx="399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Light photomicrograph  by Jack Harkema</a:t>
            </a:r>
          </a:p>
        </p:txBody>
      </p:sp>
    </p:spTree>
    <p:extLst>
      <p:ext uri="{BB962C8B-B14F-4D97-AF65-F5344CB8AC3E}">
        <p14:creationId xmlns:p14="http://schemas.microsoft.com/office/powerpoint/2010/main" val="1439022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>
            <a:extLst>
              <a:ext uri="{FF2B5EF4-FFF2-40B4-BE49-F238E27FC236}">
                <a16:creationId xmlns:a16="http://schemas.microsoft.com/office/drawing/2014/main" id="{1BAEA023-1CB8-4D0C-94DE-1EDDDF45D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Prevalence of Lung Neoplasms in Female Rats Chronically Exposed to DE/CB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0DFD6B-D9D0-4A1F-903E-1275AE282132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Nikula KJ et al. Fund Appl </a:t>
            </a:r>
            <a:r>
              <a:rPr lang="en-US" dirty="0" err="1">
                <a:solidFill>
                  <a:schemeClr val="bg1"/>
                </a:solidFill>
              </a:rPr>
              <a:t>Toxicol</a:t>
            </a:r>
            <a:r>
              <a:rPr lang="en-US" dirty="0">
                <a:solidFill>
                  <a:schemeClr val="bg1"/>
                </a:solidFill>
              </a:rPr>
              <a:t> 25, 80-94, 1995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EBE5CA-AA7F-49F6-AAF0-0D5CC1CD8B29}"/>
              </a:ext>
            </a:extLst>
          </p:cNvPr>
          <p:cNvSpPr txBox="1"/>
          <p:nvPr/>
        </p:nvSpPr>
        <p:spPr>
          <a:xfrm>
            <a:off x="597699" y="1198190"/>
            <a:ext cx="56426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Study Design</a:t>
            </a:r>
            <a:r>
              <a:rPr lang="en-US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Male and Female F344 rats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Chronic DE or CB exposure, 5 days/</a:t>
            </a:r>
            <a:r>
              <a:rPr lang="en-US" sz="2400" dirty="0" err="1"/>
              <a:t>wk</a:t>
            </a:r>
            <a:r>
              <a:rPr lang="en-US" sz="2400" dirty="0"/>
              <a:t> at 0 mg/m3 (control), 2.5 mg/m3 (LDE, LCB) or 6.5 mg/m3 (HDE, HCB)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Examination after 3, 6, 12, 18 or 23 </a:t>
            </a:r>
            <a:r>
              <a:rPr lang="en-US" sz="2400" dirty="0" err="1"/>
              <a:t>mo</a:t>
            </a:r>
            <a:endParaRPr lang="en-US" sz="2400" dirty="0"/>
          </a:p>
          <a:p>
            <a:r>
              <a:rPr lang="en-US" sz="2400" b="1" dirty="0"/>
              <a:t>Results</a:t>
            </a:r>
            <a:r>
              <a:rPr lang="en-US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significant differences between carcinogenic potencies of CB and DE</a:t>
            </a:r>
          </a:p>
          <a:p>
            <a:r>
              <a:rPr lang="en-US" sz="2400" b="1" dirty="0"/>
              <a:t>Conclusion</a:t>
            </a:r>
            <a:r>
              <a:rPr lang="en-US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Organic fraction of DE might not play an important role in lung carcinogenicity of DE exposure in rats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93205C-9A2A-4B51-A44C-50D6F75A8EE1}"/>
              </a:ext>
            </a:extLst>
          </p:cNvPr>
          <p:cNvGrpSpPr/>
          <p:nvPr/>
        </p:nvGrpSpPr>
        <p:grpSpPr>
          <a:xfrm>
            <a:off x="6472859" y="1127815"/>
            <a:ext cx="5265821" cy="5034398"/>
            <a:chOff x="6472859" y="1127815"/>
            <a:chExt cx="5265821" cy="5034398"/>
          </a:xfrm>
        </p:grpSpPr>
        <p:pic>
          <p:nvPicPr>
            <p:cNvPr id="13" name="Picture 12" descr="Diagram, schematic&#10;&#10;Description automatically generated">
              <a:extLst>
                <a:ext uri="{FF2B5EF4-FFF2-40B4-BE49-F238E27FC236}">
                  <a16:creationId xmlns:a16="http://schemas.microsoft.com/office/drawing/2014/main" id="{1758D9D1-4FC9-4F9A-BBBD-B9F4D899C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72859" y="1127815"/>
              <a:ext cx="5265821" cy="503439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B3C4019-B1C4-413D-A9D6-5CCD0B36A193}"/>
                </a:ext>
              </a:extLst>
            </p:cNvPr>
            <p:cNvSpPr txBox="1"/>
            <p:nvPr/>
          </p:nvSpPr>
          <p:spPr>
            <a:xfrm>
              <a:off x="8381870" y="5730185"/>
              <a:ext cx="25414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Days from start of exposure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B8B2B5F-33C6-4D91-9863-D3E574E423A7}"/>
                </a:ext>
              </a:extLst>
            </p:cNvPr>
            <p:cNvSpPr/>
            <p:nvPr/>
          </p:nvSpPr>
          <p:spPr>
            <a:xfrm>
              <a:off x="11076972" y="1331089"/>
              <a:ext cx="474562" cy="4166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2897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>
            <a:extLst>
              <a:ext uri="{FF2B5EF4-FFF2-40B4-BE49-F238E27FC236}">
                <a16:creationId xmlns:a16="http://schemas.microsoft.com/office/drawing/2014/main" id="{1BAEA023-1CB8-4D0C-94DE-1EDDDF45D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Alveolar Epithelial Injury and Repair Mechanisms (Evans, 1975)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FCB5DFD7-954F-48F4-B4B7-769DC6CF53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053" y="914399"/>
            <a:ext cx="7441894" cy="5621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73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>
            <a:extLst>
              <a:ext uri="{FF2B5EF4-FFF2-40B4-BE49-F238E27FC236}">
                <a16:creationId xmlns:a16="http://schemas.microsoft.com/office/drawing/2014/main" id="{1BAEA023-1CB8-4D0C-94DE-1EDDDF45D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Alveolar Epithelial Injury/Repair Mechanisms (Evans, 1975; Zemans, 2020)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27BE07FA-F1B5-4440-9647-CC59B3304C0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0721" y="1019431"/>
            <a:ext cx="5190590" cy="5177481"/>
          </a:xfrm>
          <a:prstGeom prst="rect">
            <a:avLst/>
          </a:prstGeom>
        </p:spPr>
      </p:pic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5798FC2-391E-4EF6-96E4-F2CAA7E02E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1311" y="1841155"/>
            <a:ext cx="6596460" cy="353403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E11855-424B-4891-8C18-21B546796FEE}"/>
              </a:ext>
            </a:extLst>
          </p:cNvPr>
          <p:cNvSpPr txBox="1"/>
          <p:nvPr/>
        </p:nvSpPr>
        <p:spPr>
          <a:xfrm>
            <a:off x="0" y="6488668"/>
            <a:ext cx="12192000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Evans MJ et al. Exp Mol </a:t>
            </a:r>
            <a:r>
              <a:rPr lang="en-US" sz="2000" b="1" dirty="0" err="1">
                <a:solidFill>
                  <a:schemeClr val="bg1"/>
                </a:solidFill>
              </a:rPr>
              <a:t>Pathol</a:t>
            </a:r>
            <a:r>
              <a:rPr lang="en-US" sz="2000" b="1" dirty="0">
                <a:solidFill>
                  <a:schemeClr val="bg1"/>
                </a:solidFill>
              </a:rPr>
              <a:t> 22:142, 1975; </a:t>
            </a:r>
            <a:r>
              <a:rPr lang="en-US" sz="2000" b="1" dirty="0" err="1">
                <a:solidFill>
                  <a:schemeClr val="bg1"/>
                </a:solidFill>
              </a:rPr>
              <a:t>Aspal</a:t>
            </a:r>
            <a:r>
              <a:rPr lang="en-US" sz="2000" b="1" dirty="0">
                <a:solidFill>
                  <a:schemeClr val="bg1"/>
                </a:solidFill>
              </a:rPr>
              <a:t> M &amp; Zemans RL. Int J Mol Sci  21:3188, 2020 </a:t>
            </a:r>
          </a:p>
        </p:txBody>
      </p:sp>
    </p:spTree>
    <p:extLst>
      <p:ext uri="{BB962C8B-B14F-4D97-AF65-F5344CB8AC3E}">
        <p14:creationId xmlns:p14="http://schemas.microsoft.com/office/powerpoint/2010/main" val="14408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1">
            <a:extLst>
              <a:ext uri="{FF2B5EF4-FFF2-40B4-BE49-F238E27FC236}">
                <a16:creationId xmlns:a16="http://schemas.microsoft.com/office/drawing/2014/main" id="{0FEF9482-5D5D-4504-9F9A-E966C3C17F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904875"/>
            <a:ext cx="692626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Rectangle 4">
            <a:extLst>
              <a:ext uri="{FF2B5EF4-FFF2-40B4-BE49-F238E27FC236}">
                <a16:creationId xmlns:a16="http://schemas.microsoft.com/office/drawing/2014/main" id="{1BAEA023-1CB8-4D0C-94DE-1EDDDF45D5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8580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Molecular and Cellular Hallmarks of Cancer</a:t>
            </a:r>
          </a:p>
        </p:txBody>
      </p:sp>
      <p:sp>
        <p:nvSpPr>
          <p:cNvPr id="64515" name="Text Box 5">
            <a:extLst>
              <a:ext uri="{FF2B5EF4-FFF2-40B4-BE49-F238E27FC236}">
                <a16:creationId xmlns:a16="http://schemas.microsoft.com/office/drawing/2014/main" id="{D82852E5-CBAF-40A2-A5F6-D568BF278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5550"/>
            <a:ext cx="12192000" cy="584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From </a:t>
            </a:r>
            <a:r>
              <a:rPr lang="en-US" altLang="en-US" sz="1600" b="1" i="1" dirty="0">
                <a:solidFill>
                  <a:schemeClr val="bg1"/>
                </a:solidFill>
              </a:rPr>
              <a:t>Robbins and </a:t>
            </a:r>
            <a:r>
              <a:rPr lang="en-US" altLang="en-US" sz="1600" b="1" i="1" dirty="0" err="1">
                <a:solidFill>
                  <a:schemeClr val="bg1"/>
                </a:solidFill>
              </a:rPr>
              <a:t>Cotran</a:t>
            </a:r>
            <a:r>
              <a:rPr lang="en-US" altLang="en-US" sz="1600" b="1" i="1" dirty="0">
                <a:solidFill>
                  <a:schemeClr val="bg1"/>
                </a:solidFill>
              </a:rPr>
              <a:t>: Pathologic Basis of Disease, 9</a:t>
            </a:r>
            <a:r>
              <a:rPr lang="en-US" altLang="en-US" sz="1600" b="1" i="1" baseline="30000" dirty="0">
                <a:solidFill>
                  <a:schemeClr val="bg1"/>
                </a:solidFill>
              </a:rPr>
              <a:t>th</a:t>
            </a:r>
            <a:r>
              <a:rPr lang="en-US" altLang="en-US" sz="1600" b="1" i="1" dirty="0">
                <a:solidFill>
                  <a:schemeClr val="bg1"/>
                </a:solidFill>
              </a:rPr>
              <a:t> edition, 2015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b="1" dirty="0">
                <a:solidFill>
                  <a:schemeClr val="bg1"/>
                </a:solidFill>
              </a:rPr>
              <a:t>(Adapted from Hanahan D, Weinberg RA. Hallmarks of cancer: the next generation. Cell 2011; 144:646.) </a:t>
            </a:r>
            <a:endParaRPr lang="en-US" altLang="en-US" sz="1600" b="1" i="1" dirty="0">
              <a:solidFill>
                <a:schemeClr val="bg1"/>
              </a:solidFill>
            </a:endParaRPr>
          </a:p>
        </p:txBody>
      </p:sp>
      <p:pic>
        <p:nvPicPr>
          <p:cNvPr id="64517" name="Picture 2" descr="Dr. Robert A. Weinberg by David Levine | The New York Review of Books">
            <a:extLst>
              <a:ext uri="{FF2B5EF4-FFF2-40B4-BE49-F238E27FC236}">
                <a16:creationId xmlns:a16="http://schemas.microsoft.com/office/drawing/2014/main" id="{A8B0DAEF-65F0-4028-9DA0-F615D81982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895350"/>
            <a:ext cx="3429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6E52ED9-B2EC-4D0C-B541-5DEC675ABFB3}"/>
              </a:ext>
            </a:extLst>
          </p:cNvPr>
          <p:cNvSpPr/>
          <p:nvPr/>
        </p:nvSpPr>
        <p:spPr>
          <a:xfrm>
            <a:off x="4811486" y="1436914"/>
            <a:ext cx="1393371" cy="12845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121"/>
            <a:ext cx="12192000" cy="698199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Basic understanding of chemical carcinogenicity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C075817-4BD7-4A15-9D71-F89CAA6B8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956" y="960417"/>
            <a:ext cx="5784015" cy="5239336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Cancer is due to mistakes occurring in the DNA (usually in somatic cells but can be inherited through germ cells).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than one mistake in DNA is necessary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of the mistakes need to accumulate in a single cell (clonal origin of cancer)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cell population at risk are the tissue pluripotential (stem) cells.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Every time DNA replicates, permanent mistakes could occur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Carcinogenesis is a stochastic process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6AA1215-664A-46AD-9BF0-AADBA8DD961A}"/>
              </a:ext>
            </a:extLst>
          </p:cNvPr>
          <p:cNvSpPr txBox="1">
            <a:spLocks/>
          </p:cNvSpPr>
          <p:nvPr/>
        </p:nvSpPr>
        <p:spPr>
          <a:xfrm>
            <a:off x="6074851" y="863597"/>
            <a:ext cx="3026834" cy="523933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/>
              <a:t>Two fundamental ways to increase the risk for cancer:</a:t>
            </a:r>
          </a:p>
          <a:p>
            <a:r>
              <a:rPr lang="en-US" sz="3200" dirty="0"/>
              <a:t>Damage DNA directly</a:t>
            </a:r>
          </a:p>
          <a:p>
            <a:r>
              <a:rPr lang="en-US" sz="3200" dirty="0"/>
              <a:t>Increase the number of stem cell replications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0C0443-46A2-44F3-9A27-8C26E01467B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4565" y="1140803"/>
            <a:ext cx="2655896" cy="457639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9EBF8D1-F87D-4765-AD23-98AAF8A45EA9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Cohen SM &amp; </a:t>
            </a:r>
            <a:r>
              <a:rPr lang="en-US" b="1" dirty="0" err="1">
                <a:solidFill>
                  <a:schemeClr val="bg1"/>
                </a:solidFill>
              </a:rPr>
              <a:t>Ellwen</a:t>
            </a:r>
            <a:r>
              <a:rPr lang="en-US" b="1" dirty="0">
                <a:solidFill>
                  <a:schemeClr val="bg1"/>
                </a:solidFill>
              </a:rPr>
              <a:t> LB, Cancer Research 51, 6493-6505, 1991;  Cohen SM et al. Reg </a:t>
            </a:r>
            <a:r>
              <a:rPr lang="en-US" b="1" dirty="0" err="1">
                <a:solidFill>
                  <a:schemeClr val="bg1"/>
                </a:solidFill>
              </a:rPr>
              <a:t>Toxicol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Pharmacol</a:t>
            </a:r>
            <a:r>
              <a:rPr lang="en-US" b="1" dirty="0">
                <a:solidFill>
                  <a:schemeClr val="bg1"/>
                </a:solidFill>
              </a:rPr>
              <a:t> 103: 100-105, 2019</a:t>
            </a:r>
          </a:p>
        </p:txBody>
      </p:sp>
    </p:spTree>
    <p:extLst>
      <p:ext uri="{BB962C8B-B14F-4D97-AF65-F5344CB8AC3E}">
        <p14:creationId xmlns:p14="http://schemas.microsoft.com/office/powerpoint/2010/main" val="45621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121"/>
            <a:ext cx="12192000" cy="698199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Classification of Chemical Carcinogens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5FFF95-FF08-4D00-AE58-8B5B4B1381C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0" t="2019" r="4493" b="2747"/>
          <a:stretch/>
        </p:blipFill>
        <p:spPr>
          <a:xfrm>
            <a:off x="2108200" y="1080822"/>
            <a:ext cx="7975600" cy="49911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C8BB848-04CA-4559-B585-095884C3B0D4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Cohen SM &amp; </a:t>
            </a:r>
            <a:r>
              <a:rPr lang="en-US" b="1" dirty="0" err="1">
                <a:solidFill>
                  <a:schemeClr val="bg1"/>
                </a:solidFill>
              </a:rPr>
              <a:t>Ellwen</a:t>
            </a:r>
            <a:r>
              <a:rPr lang="en-US" b="1" dirty="0">
                <a:solidFill>
                  <a:schemeClr val="bg1"/>
                </a:solidFill>
              </a:rPr>
              <a:t> LB, Cancer Research 51, 6493-6505, 1991;  Cohen SM et al. Reg </a:t>
            </a:r>
            <a:r>
              <a:rPr lang="en-US" b="1" dirty="0" err="1">
                <a:solidFill>
                  <a:schemeClr val="bg1"/>
                </a:solidFill>
              </a:rPr>
              <a:t>Toxicol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Pharmacol</a:t>
            </a:r>
            <a:r>
              <a:rPr lang="en-US" b="1" dirty="0">
                <a:solidFill>
                  <a:schemeClr val="bg1"/>
                </a:solidFill>
              </a:rPr>
              <a:t> 103: 100-105, 2019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AA06C6-A218-4FE7-92C6-CC4364F24354}"/>
              </a:ext>
            </a:extLst>
          </p:cNvPr>
          <p:cNvSpPr/>
          <p:nvPr/>
        </p:nvSpPr>
        <p:spPr>
          <a:xfrm>
            <a:off x="7710713" y="4222896"/>
            <a:ext cx="2598057" cy="2057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07A05-5E2E-4B88-A485-357BDFF6519C}"/>
              </a:ext>
            </a:extLst>
          </p:cNvPr>
          <p:cNvSpPr txBox="1"/>
          <p:nvPr/>
        </p:nvSpPr>
        <p:spPr>
          <a:xfrm>
            <a:off x="4004839" y="2754775"/>
            <a:ext cx="2120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(Reacts with DNA)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D57DF-C712-4FDF-BCC2-2712FAE2FC7E}"/>
              </a:ext>
            </a:extLst>
          </p:cNvPr>
          <p:cNvSpPr txBox="1"/>
          <p:nvPr/>
        </p:nvSpPr>
        <p:spPr>
          <a:xfrm>
            <a:off x="8544044" y="2754775"/>
            <a:ext cx="2720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(No Reaction with DNA)</a:t>
            </a:r>
          </a:p>
        </p:txBody>
      </p:sp>
    </p:spTree>
    <p:extLst>
      <p:ext uri="{BB962C8B-B14F-4D97-AF65-F5344CB8AC3E}">
        <p14:creationId xmlns:p14="http://schemas.microsoft.com/office/powerpoint/2010/main" val="14634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059B1-4013-40BF-8704-42A8DCC90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4121"/>
            <a:ext cx="12192000" cy="998450"/>
          </a:xfr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Proposed Adverse Outcome Pathway for Poorly Soluble, Low Toxicity Particle-induced Carcinogenicity in the Lung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3AA8F07F-6A25-427A-9D8B-5777C6E990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9375" y="1021910"/>
            <a:ext cx="9413250" cy="5409176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9DA9B51-021F-490F-83E7-007B7AB2CC72}"/>
              </a:ext>
            </a:extLst>
          </p:cNvPr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bg1"/>
                </a:solidFill>
              </a:rPr>
              <a:t>Braakhuis</a:t>
            </a:r>
            <a:r>
              <a:rPr lang="en-US" b="1" dirty="0">
                <a:solidFill>
                  <a:schemeClr val="bg1"/>
                </a:solidFill>
              </a:rPr>
              <a:t> H et al. Ann Review </a:t>
            </a:r>
            <a:r>
              <a:rPr lang="en-US" b="1" dirty="0" err="1">
                <a:solidFill>
                  <a:schemeClr val="bg1"/>
                </a:solidFill>
              </a:rPr>
              <a:t>Pharmacol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Toxicol</a:t>
            </a:r>
            <a:r>
              <a:rPr lang="en-US" b="1" dirty="0">
                <a:solidFill>
                  <a:schemeClr val="bg1"/>
                </a:solidFill>
              </a:rPr>
              <a:t>, 61:203-223, 2021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2B565257-73B2-45DB-BC11-21A1F7AD05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57195"/>
            <a:ext cx="2202588" cy="2100805"/>
          </a:xfrm>
          <a:prstGeom prst="rect">
            <a:avLst/>
          </a:prstGeom>
          <a:ln w="12700">
            <a:solidFill>
              <a:srgbClr val="0070C0"/>
            </a:solidFill>
          </a:ln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5B4890-F0C2-40F4-B33E-08172613E819}"/>
              </a:ext>
            </a:extLst>
          </p:cNvPr>
          <p:cNvSpPr/>
          <p:nvPr/>
        </p:nvSpPr>
        <p:spPr>
          <a:xfrm>
            <a:off x="6744642" y="3726498"/>
            <a:ext cx="2202588" cy="103069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9508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2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5051</TotalTime>
  <Words>1409</Words>
  <Application>Microsoft Macintosh PowerPoint</Application>
  <PresentationFormat>Widescreen</PresentationFormat>
  <Paragraphs>204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Times New Roman</vt:lpstr>
      <vt:lpstr>Wingdings</vt:lpstr>
      <vt:lpstr>Office Theme</vt:lpstr>
      <vt:lpstr>Pulmonary Cell Proliferation: The Missing Link in PSLTP-induced Lung Cancer A pathologist’s perspective</vt:lpstr>
      <vt:lpstr> Outline</vt:lpstr>
      <vt:lpstr>PowerPoint Presentation</vt:lpstr>
      <vt:lpstr>Alveolar Epithelial Injury and Repair Mechanisms (Evans, 1975)</vt:lpstr>
      <vt:lpstr>Alveolar Epithelial Injury/Repair Mechanisms (Evans, 1975; Zemans, 2020)</vt:lpstr>
      <vt:lpstr>Molecular and Cellular Hallmarks of Cancer</vt:lpstr>
      <vt:lpstr>Basic understanding of chemical carcinogenicity</vt:lpstr>
      <vt:lpstr>Classification of Chemical Carcinogens</vt:lpstr>
      <vt:lpstr>Proposed Adverse Outcome Pathway for Poorly Soluble, Low Toxicity Particle-induced Carcinogenicity in the Lung</vt:lpstr>
      <vt:lpstr>Normal rat lung (centriacinar region)</vt:lpstr>
      <vt:lpstr>3 months of particle exposure</vt:lpstr>
      <vt:lpstr>12 months of particle exposure</vt:lpstr>
      <vt:lpstr>24 months of particle exposure</vt:lpstr>
      <vt:lpstr>Short-term Bioassays for Chemical Carcinogenesis</vt:lpstr>
      <vt:lpstr>Proposed Protocol: Short-term Bioassay for  Predicting Potential for PSLTP-induced Lung Cancer</vt:lpstr>
      <vt:lpstr> 13-wk Carbon Black Inhalation Study: Animal Species and Exposures</vt:lpstr>
      <vt:lpstr> 13wk Carbon Black Inhalation Study: CB Lung Retention</vt:lpstr>
      <vt:lpstr> 13wk Carbon Black Inhalation Study: Inflammatory Cells in BALF</vt:lpstr>
      <vt:lpstr> 13wk Carbon Black Inhalation Study: High Dose HSCB Histopathology</vt:lpstr>
      <vt:lpstr> HSCB-induced AT2 Cell Proliferation (BrdU, IHC)</vt:lpstr>
      <vt:lpstr> 13wk Carbon Black Inhalation Study: AT2 Cell Proliferation</vt:lpstr>
      <vt:lpstr>Suggested Carcinogenicity Assessment Process</vt:lpstr>
      <vt:lpstr> </vt:lpstr>
      <vt:lpstr>Single cell RNA sequencing procedure </vt:lpstr>
      <vt:lpstr>Unraveling Airway Cell Lineage by Single Cell RNA Seq </vt:lpstr>
      <vt:lpstr>Summary</vt:lpstr>
      <vt:lpstr>Acknowledgments</vt:lpstr>
      <vt:lpstr>Thank You</vt:lpstr>
      <vt:lpstr>PowerPoint Presentation</vt:lpstr>
      <vt:lpstr>Prevalence of Lung Neoplasms in Female Rats Chronically Exposed to DE/CB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Particle-Induced Lung Injury Resulting in Fibrosis or Cancer</dc:title>
  <dc:creator>Jack Harkema</dc:creator>
  <cp:lastModifiedBy>AV Matrix Staff 02</cp:lastModifiedBy>
  <cp:revision>62</cp:revision>
  <dcterms:created xsi:type="dcterms:W3CDTF">2019-07-30T09:31:20Z</dcterms:created>
  <dcterms:modified xsi:type="dcterms:W3CDTF">2021-11-18T09:13:22Z</dcterms:modified>
</cp:coreProperties>
</file>