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8" r:id="rId2"/>
    <p:sldId id="263" r:id="rId3"/>
    <p:sldId id="2145705892" r:id="rId4"/>
    <p:sldId id="265" r:id="rId5"/>
    <p:sldId id="270" r:id="rId6"/>
    <p:sldId id="2145705907" r:id="rId7"/>
    <p:sldId id="273" r:id="rId8"/>
    <p:sldId id="2145705908" r:id="rId9"/>
    <p:sldId id="277" r:id="rId10"/>
    <p:sldId id="281" r:id="rId11"/>
    <p:sldId id="2145705882" r:id="rId12"/>
    <p:sldId id="282" r:id="rId13"/>
    <p:sldId id="283" r:id="rId14"/>
    <p:sldId id="267" r:id="rId15"/>
    <p:sldId id="2145705873" r:id="rId16"/>
    <p:sldId id="2145705903" r:id="rId17"/>
    <p:sldId id="2145705897" r:id="rId18"/>
    <p:sldId id="284" r:id="rId19"/>
    <p:sldId id="2145705893" r:id="rId20"/>
    <p:sldId id="2145705890" r:id="rId21"/>
    <p:sldId id="546" r:id="rId22"/>
    <p:sldId id="322" r:id="rId23"/>
    <p:sldId id="274" r:id="rId24"/>
    <p:sldId id="325" r:id="rId25"/>
    <p:sldId id="2145705879" r:id="rId26"/>
    <p:sldId id="2145705898" r:id="rId27"/>
    <p:sldId id="2145705884" r:id="rId28"/>
    <p:sldId id="2145705894" r:id="rId29"/>
    <p:sldId id="2145705880" r:id="rId30"/>
    <p:sldId id="2145705899" r:id="rId31"/>
    <p:sldId id="2145705885" r:id="rId32"/>
    <p:sldId id="2145705896" r:id="rId33"/>
    <p:sldId id="2145705891" r:id="rId34"/>
    <p:sldId id="2145705881" r:id="rId35"/>
    <p:sldId id="2145705895" r:id="rId36"/>
    <p:sldId id="2145705872" r:id="rId37"/>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288FE3B-7719-449D-9FBC-8BC11C80EDA1}">
          <p14:sldIdLst>
            <p14:sldId id="258"/>
            <p14:sldId id="263"/>
            <p14:sldId id="2145705892"/>
            <p14:sldId id="265"/>
            <p14:sldId id="270"/>
            <p14:sldId id="2145705907"/>
            <p14:sldId id="273"/>
            <p14:sldId id="2145705908"/>
            <p14:sldId id="277"/>
            <p14:sldId id="281"/>
            <p14:sldId id="2145705882"/>
            <p14:sldId id="282"/>
            <p14:sldId id="283"/>
            <p14:sldId id="267"/>
            <p14:sldId id="2145705873"/>
            <p14:sldId id="2145705903"/>
            <p14:sldId id="2145705897"/>
            <p14:sldId id="284"/>
            <p14:sldId id="2145705893"/>
            <p14:sldId id="2145705890"/>
            <p14:sldId id="546"/>
            <p14:sldId id="322"/>
            <p14:sldId id="274"/>
            <p14:sldId id="325"/>
            <p14:sldId id="2145705879"/>
            <p14:sldId id="2145705898"/>
            <p14:sldId id="2145705884"/>
            <p14:sldId id="2145705894"/>
            <p14:sldId id="2145705880"/>
            <p14:sldId id="2145705899"/>
            <p14:sldId id="2145705885"/>
            <p14:sldId id="2145705896"/>
            <p14:sldId id="2145705891"/>
            <p14:sldId id="2145705881"/>
            <p14:sldId id="2145705895"/>
            <p14:sldId id="2145705872"/>
          </p14:sldIdLst>
        </p14:section>
        <p14:section name="Untitled Section" id="{9BBF776E-B1E3-4D23-9B6B-D42B9B7A111D}">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erin, Rebecca (CDC/NIOSH/EID)" initials="hlb3" lastIdx="15" clrIdx="0">
    <p:extLst>
      <p:ext uri="{19B8F6BF-5375-455C-9EA6-DF929625EA0E}">
        <p15:presenceInfo xmlns:p15="http://schemas.microsoft.com/office/powerpoint/2012/main" userId="Guerin, Rebecca (CDC/NIOSH/EID)" providerId="None"/>
      </p:ext>
    </p:extLst>
  </p:cmAuthor>
  <p:cmAuthor id="2" name="Norton, Jo Ann (CDC/NIOSH/DSI)" initials="NJA(" lastIdx="2" clrIdx="1">
    <p:extLst>
      <p:ext uri="{19B8F6BF-5375-455C-9EA6-DF929625EA0E}">
        <p15:presenceInfo xmlns:p15="http://schemas.microsoft.com/office/powerpoint/2012/main" userId="S::qrx8@cdc.gov::a43055ac-144d-4a0e-99e1-ac6bf46dbdc1" providerId="AD"/>
      </p:ext>
    </p:extLst>
  </p:cmAuthor>
  <p:cmAuthor id="3" name="Guerin, Rebecca (CDC/NIOSH/DSI/SSTRB)" initials="GR(" lastIdx="2" clrIdx="2">
    <p:extLst>
      <p:ext uri="{19B8F6BF-5375-455C-9EA6-DF929625EA0E}">
        <p15:presenceInfo xmlns:p15="http://schemas.microsoft.com/office/powerpoint/2012/main" userId="S::hlb3@cdc.gov::4c5f7b67-0ba1-49e1-9dc0-ff8c71d808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79" autoAdjust="0"/>
    <p:restoredTop sz="93401" autoAdjust="0"/>
  </p:normalViewPr>
  <p:slideViewPr>
    <p:cSldViewPr snapToGrid="0">
      <p:cViewPr varScale="1">
        <p:scale>
          <a:sx n="115" d="100"/>
          <a:sy n="115" d="100"/>
        </p:scale>
        <p:origin x="816" y="192"/>
      </p:cViewPr>
      <p:guideLst>
        <p:guide orient="horz" pos="2160"/>
        <p:guide pos="3840"/>
      </p:guideLst>
    </p:cSldViewPr>
  </p:slideViewPr>
  <p:notesTextViewPr>
    <p:cViewPr>
      <p:scale>
        <a:sx n="1" d="1"/>
        <a:sy n="1" d="1"/>
      </p:scale>
      <p:origin x="0" y="0"/>
    </p:cViewPr>
  </p:notesTextViewPr>
  <p:notesViewPr>
    <p:cSldViewPr snapToGrid="0">
      <p:cViewPr varScale="1">
        <p:scale>
          <a:sx n="45" d="100"/>
          <a:sy n="45" d="100"/>
        </p:scale>
        <p:origin x="564" y="5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0B0639F3-67E0-40D8-A220-7618591F0382}" type="datetimeFigureOut">
              <a:rPr lang="en-US" smtClean="0"/>
              <a:t>11/18/21</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6A762199-5393-48A1-A2B1-4F47E8E74D42}" type="slidenum">
              <a:rPr lang="en-US" smtClean="0"/>
              <a:t>‹#›</a:t>
            </a:fld>
            <a:endParaRPr lang="en-US"/>
          </a:p>
        </p:txBody>
      </p:sp>
    </p:spTree>
    <p:extLst>
      <p:ext uri="{BB962C8B-B14F-4D97-AF65-F5344CB8AC3E}">
        <p14:creationId xmlns:p14="http://schemas.microsoft.com/office/powerpoint/2010/main" val="1763789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762199-5393-48A1-A2B1-4F47E8E74D42}" type="slidenum">
              <a:rPr lang="en-US" smtClean="0"/>
              <a:t>1</a:t>
            </a:fld>
            <a:endParaRPr lang="en-US"/>
          </a:p>
        </p:txBody>
      </p:sp>
    </p:spTree>
    <p:extLst>
      <p:ext uri="{BB962C8B-B14F-4D97-AF65-F5344CB8AC3E}">
        <p14:creationId xmlns:p14="http://schemas.microsoft.com/office/powerpoint/2010/main" val="3764874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762199-5393-48A1-A2B1-4F47E8E74D42}" type="slidenum">
              <a:rPr lang="en-US" smtClean="0"/>
              <a:t>8</a:t>
            </a:fld>
            <a:endParaRPr lang="en-US"/>
          </a:p>
        </p:txBody>
      </p:sp>
    </p:spTree>
    <p:extLst>
      <p:ext uri="{BB962C8B-B14F-4D97-AF65-F5344CB8AC3E}">
        <p14:creationId xmlns:p14="http://schemas.microsoft.com/office/powerpoint/2010/main" val="1734698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Referred to as “how” an evidence-based program is implemented (</a:t>
            </a:r>
            <a:r>
              <a:rPr lang="en-US" sz="1800" dirty="0">
                <a:effectLst/>
                <a:latin typeface="Times New Roman" panose="02020603050405020304" pitchFamily="18" charset="0"/>
                <a:ea typeface="Times New Roman" panose="02020603050405020304" pitchFamily="18" charset="0"/>
              </a:rPr>
              <a:t>Proctor, Powell, &amp; McMillen, 2013)</a:t>
            </a:r>
            <a:r>
              <a:rPr lang="en-US" sz="1800" dirty="0">
                <a:effectLst/>
                <a:latin typeface="Times New Roman" panose="02020603050405020304" pitchFamily="18" charset="0"/>
                <a:ea typeface="Calibri" panose="020F0502020204030204" pitchFamily="34" charset="0"/>
              </a:rPr>
              <a:t>, implementation strategies are the methods used to enhance program implementation outcomes (e.g., adoption, fidelity, and sustainability, see section 3.3 below) (Proctor et al., 2011). </a:t>
            </a:r>
          </a:p>
          <a:p>
            <a:endParaRPr lang="en-US" sz="1800" dirty="0">
              <a:effectLst/>
              <a:latin typeface="Times New Roman" panose="02020603050405020304" pitchFamily="18" charset="0"/>
              <a:ea typeface="Calibri" panose="020F0502020204030204" pitchFamily="34" charset="0"/>
            </a:endParaRPr>
          </a:p>
          <a:p>
            <a:r>
              <a:rPr lang="en-US" sz="1800" dirty="0">
                <a:effectLst/>
                <a:latin typeface="Times New Roman" panose="02020603050405020304" pitchFamily="18" charset="0"/>
                <a:ea typeface="Calibri" panose="020F0502020204030204" pitchFamily="34" charset="0"/>
              </a:rPr>
              <a:t>Mechanisms of change/action describe the process by which an implementation strategy brings about specified implementation outcomes. </a:t>
            </a:r>
          </a:p>
          <a:p>
            <a:endParaRPr lang="en-US" sz="1800" dirty="0">
              <a:effectLst/>
              <a:latin typeface="Times New Roman" panose="02020603050405020304" pitchFamily="18"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Implementation outcomes are key, intermediate outcomes that are critical for monitoring the successful implementation of evidence-based programs (NCI, 2019) (such as fidelity acceptability and cost). They are distinct from effectiveness outcomes and can be measured in the same study. </a:t>
            </a:r>
            <a:endParaRPr lang="en-US" sz="1800"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Calibri" panose="020F0502020204030204" pitchFamily="34" charset="0"/>
            </a:endParaRPr>
          </a:p>
          <a:p>
            <a:endParaRPr lang="en-US" sz="1800" dirty="0">
              <a:effectLst/>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A762199-5393-48A1-A2B1-4F47E8E74D42}" type="slidenum">
              <a:rPr lang="en-US" smtClean="0"/>
              <a:t>13</a:t>
            </a:fld>
            <a:endParaRPr lang="en-US"/>
          </a:p>
        </p:txBody>
      </p:sp>
    </p:spTree>
    <p:extLst>
      <p:ext uri="{BB962C8B-B14F-4D97-AF65-F5344CB8AC3E}">
        <p14:creationId xmlns:p14="http://schemas.microsoft.com/office/powerpoint/2010/main" val="3971755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65B3D-9D5C-460D-83A3-78A6006474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686A6B-5DBF-43E4-8D10-54A1AA8B7C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885A65-7336-418B-B314-8885886C8797}"/>
              </a:ext>
            </a:extLst>
          </p:cNvPr>
          <p:cNvSpPr>
            <a:spLocks noGrp="1"/>
          </p:cNvSpPr>
          <p:nvPr>
            <p:ph type="dt" sz="half" idx="10"/>
          </p:nvPr>
        </p:nvSpPr>
        <p:spPr/>
        <p:txBody>
          <a:bodyPr/>
          <a:lstStyle/>
          <a:p>
            <a:fld id="{3F252B9B-41C7-4D2C-B580-BF5BB52F2D7D}" type="datetime1">
              <a:rPr lang="en-US" smtClean="0"/>
              <a:t>11/18/21</a:t>
            </a:fld>
            <a:endParaRPr lang="en-US"/>
          </a:p>
        </p:txBody>
      </p:sp>
      <p:sp>
        <p:nvSpPr>
          <p:cNvPr id="5" name="Footer Placeholder 4">
            <a:extLst>
              <a:ext uri="{FF2B5EF4-FFF2-40B4-BE49-F238E27FC236}">
                <a16:creationId xmlns:a16="http://schemas.microsoft.com/office/drawing/2014/main" id="{B87D0AE1-C1F4-4EC7-961E-14E5C22420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7BCA7-774C-4A46-9DA8-352D99555E40}"/>
              </a:ext>
            </a:extLst>
          </p:cNvPr>
          <p:cNvSpPr>
            <a:spLocks noGrp="1"/>
          </p:cNvSpPr>
          <p:nvPr>
            <p:ph type="sldNum" sz="quarter" idx="12"/>
          </p:nvPr>
        </p:nvSpPr>
        <p:spPr/>
        <p:txBody>
          <a:bodyPr/>
          <a:lstStyle/>
          <a:p>
            <a:fld id="{65CB8815-8635-4F4E-8B74-DD7DA102DDAA}" type="slidenum">
              <a:rPr lang="en-US" smtClean="0"/>
              <a:t>‹#›</a:t>
            </a:fld>
            <a:endParaRPr lang="en-US"/>
          </a:p>
        </p:txBody>
      </p:sp>
    </p:spTree>
    <p:extLst>
      <p:ext uri="{BB962C8B-B14F-4D97-AF65-F5344CB8AC3E}">
        <p14:creationId xmlns:p14="http://schemas.microsoft.com/office/powerpoint/2010/main" val="395061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7CCCF-1278-418D-B9FE-B23B56A94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204193-E875-4AE6-BA29-EC90440F06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DE412D-FF98-465E-9084-8DE82F75849B}"/>
              </a:ext>
            </a:extLst>
          </p:cNvPr>
          <p:cNvSpPr>
            <a:spLocks noGrp="1"/>
          </p:cNvSpPr>
          <p:nvPr>
            <p:ph type="dt" sz="half" idx="10"/>
          </p:nvPr>
        </p:nvSpPr>
        <p:spPr/>
        <p:txBody>
          <a:bodyPr/>
          <a:lstStyle/>
          <a:p>
            <a:fld id="{AC092A1E-9E20-41C5-B1C6-FE90BAB34B7E}" type="datetime1">
              <a:rPr lang="en-US" smtClean="0"/>
              <a:t>11/18/21</a:t>
            </a:fld>
            <a:endParaRPr lang="en-US"/>
          </a:p>
        </p:txBody>
      </p:sp>
      <p:sp>
        <p:nvSpPr>
          <p:cNvPr id="5" name="Footer Placeholder 4">
            <a:extLst>
              <a:ext uri="{FF2B5EF4-FFF2-40B4-BE49-F238E27FC236}">
                <a16:creationId xmlns:a16="http://schemas.microsoft.com/office/drawing/2014/main" id="{527F47F0-6160-4B8A-9DCD-83862DECA2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804CF5-A82A-4BB6-A01E-58FCD2CC945C}"/>
              </a:ext>
            </a:extLst>
          </p:cNvPr>
          <p:cNvSpPr>
            <a:spLocks noGrp="1"/>
          </p:cNvSpPr>
          <p:nvPr>
            <p:ph type="sldNum" sz="quarter" idx="12"/>
          </p:nvPr>
        </p:nvSpPr>
        <p:spPr/>
        <p:txBody>
          <a:bodyPr/>
          <a:lstStyle/>
          <a:p>
            <a:fld id="{65CB8815-8635-4F4E-8B74-DD7DA102DDAA}" type="slidenum">
              <a:rPr lang="en-US" smtClean="0"/>
              <a:t>‹#›</a:t>
            </a:fld>
            <a:endParaRPr lang="en-US"/>
          </a:p>
        </p:txBody>
      </p:sp>
    </p:spTree>
    <p:extLst>
      <p:ext uri="{BB962C8B-B14F-4D97-AF65-F5344CB8AC3E}">
        <p14:creationId xmlns:p14="http://schemas.microsoft.com/office/powerpoint/2010/main" val="3511514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41EDD5-F153-4B69-A669-89724F519E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F7EEAB-0189-4C77-B739-BDB7DADD56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1364E6-5D56-4EC8-83B7-333E64DD7B74}"/>
              </a:ext>
            </a:extLst>
          </p:cNvPr>
          <p:cNvSpPr>
            <a:spLocks noGrp="1"/>
          </p:cNvSpPr>
          <p:nvPr>
            <p:ph type="dt" sz="half" idx="10"/>
          </p:nvPr>
        </p:nvSpPr>
        <p:spPr/>
        <p:txBody>
          <a:bodyPr/>
          <a:lstStyle/>
          <a:p>
            <a:fld id="{247DB5DD-A1CD-487F-9638-5558FFD33BFC}" type="datetime1">
              <a:rPr lang="en-US" smtClean="0"/>
              <a:t>11/18/21</a:t>
            </a:fld>
            <a:endParaRPr lang="en-US"/>
          </a:p>
        </p:txBody>
      </p:sp>
      <p:sp>
        <p:nvSpPr>
          <p:cNvPr id="5" name="Footer Placeholder 4">
            <a:extLst>
              <a:ext uri="{FF2B5EF4-FFF2-40B4-BE49-F238E27FC236}">
                <a16:creationId xmlns:a16="http://schemas.microsoft.com/office/drawing/2014/main" id="{1B6C02D5-B383-4FEB-95F1-E2670CA8B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9FB9F2-8997-46E2-8D16-BCFB1D7BFE58}"/>
              </a:ext>
            </a:extLst>
          </p:cNvPr>
          <p:cNvSpPr>
            <a:spLocks noGrp="1"/>
          </p:cNvSpPr>
          <p:nvPr>
            <p:ph type="sldNum" sz="quarter" idx="12"/>
          </p:nvPr>
        </p:nvSpPr>
        <p:spPr/>
        <p:txBody>
          <a:bodyPr/>
          <a:lstStyle/>
          <a:p>
            <a:fld id="{65CB8815-8635-4F4E-8B74-DD7DA102DDAA}" type="slidenum">
              <a:rPr lang="en-US" smtClean="0"/>
              <a:t>‹#›</a:t>
            </a:fld>
            <a:endParaRPr lang="en-US"/>
          </a:p>
        </p:txBody>
      </p:sp>
    </p:spTree>
    <p:extLst>
      <p:ext uri="{BB962C8B-B14F-4D97-AF65-F5344CB8AC3E}">
        <p14:creationId xmlns:p14="http://schemas.microsoft.com/office/powerpoint/2010/main" val="1507284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3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695E4A"/>
                </a:solidFill>
                <a:effectLst/>
                <a:latin typeface="Calibri" pitchFamily="34" charset="0"/>
              </a:defRPr>
            </a:lvl1pPr>
          </a:lstStyle>
          <a:p>
            <a:r>
              <a:rPr lang="en-US" dirty="0"/>
              <a:t>Bottom band: NIOSH</a:t>
            </a:r>
          </a:p>
        </p:txBody>
      </p:sp>
      <p:sp>
        <p:nvSpPr>
          <p:cNvPr id="6" name="TextBox 5"/>
          <p:cNvSpPr txBox="1"/>
          <p:nvPr userDrawn="1"/>
        </p:nvSpPr>
        <p:spPr>
          <a:xfrm>
            <a:off x="953036" y="1751527"/>
            <a:ext cx="8457128" cy="830997"/>
          </a:xfrm>
          <a:prstGeom prst="rect">
            <a:avLst/>
          </a:prstGeom>
          <a:noFill/>
        </p:spPr>
        <p:txBody>
          <a:bodyPr wrap="square" rtlCol="0">
            <a:spAutoFit/>
          </a:bodyPr>
          <a:lstStyle/>
          <a:p>
            <a:pPr marL="380990" indent="-380990">
              <a:buFont typeface="Arial" panose="020B0604020202020204" pitchFamily="34" charset="0"/>
              <a:buChar char="•"/>
            </a:pPr>
            <a:endParaRPr lang="en-US" sz="2400" dirty="0">
              <a:solidFill>
                <a:srgbClr val="000000"/>
              </a:solidFill>
              <a:latin typeface="Calibri" panose="020F0502020204030204" pitchFamily="34" charset="0"/>
            </a:endParaRPr>
          </a:p>
          <a:p>
            <a:pPr marL="990575" lvl="1" indent="-380990">
              <a:buClr>
                <a:schemeClr val="accent3"/>
              </a:buClr>
              <a:buFont typeface="Arial" panose="020B0604020202020204" pitchFamily="34" charset="0"/>
              <a:buChar char="•"/>
            </a:pPr>
            <a:endParaRPr lang="en-US" sz="2400" dirty="0">
              <a:solidFill>
                <a:srgbClr val="000000"/>
              </a:solidFill>
              <a:latin typeface="Calibri" panose="020F0502020204030204" pitchFamily="34" charset="0"/>
            </a:endParaRPr>
          </a:p>
        </p:txBody>
      </p:sp>
      <p:sp>
        <p:nvSpPr>
          <p:cNvPr id="7" name="Text Placeholder 7"/>
          <p:cNvSpPr>
            <a:spLocks noGrp="1"/>
          </p:cNvSpPr>
          <p:nvPr>
            <p:ph type="body" sz="quarter" idx="10"/>
          </p:nvPr>
        </p:nvSpPr>
        <p:spPr>
          <a:xfrm>
            <a:off x="609600" y="1545167"/>
            <a:ext cx="10972800" cy="4455584"/>
          </a:xfrm>
        </p:spPr>
        <p:txBody>
          <a:bodyPr/>
          <a:lstStyle>
            <a:lvl1pPr marL="457189" indent="-457189">
              <a:buClr>
                <a:srgbClr val="695E4A"/>
              </a:buClr>
              <a:buFont typeface="Wingdings" panose="05000000000000000000" pitchFamily="2" charset="2"/>
              <a:buChar char="§"/>
              <a:defRPr sz="2667">
                <a:solidFill>
                  <a:schemeClr val="accent4">
                    <a:lumMod val="75000"/>
                  </a:schemeClr>
                </a:solidFill>
              </a:defRPr>
            </a:lvl1pPr>
            <a:lvl2pPr>
              <a:buClr>
                <a:schemeClr val="accent3"/>
              </a:buClr>
              <a:defRPr sz="2667">
                <a:solidFill>
                  <a:schemeClr val="accent4">
                    <a:lumMod val="75000"/>
                  </a:schemeClr>
                </a:solidFill>
              </a:defRPr>
            </a:lvl2pPr>
            <a:lvl3pPr>
              <a:buClr>
                <a:srgbClr val="00B0F0"/>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219242884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D6D22-2296-48E1-B225-439616E8D2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A1A86-D14F-4AAD-B158-41DBA7FD87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58055D-A7F8-4F5E-B2DC-63F529D4854D}"/>
              </a:ext>
            </a:extLst>
          </p:cNvPr>
          <p:cNvSpPr>
            <a:spLocks noGrp="1"/>
          </p:cNvSpPr>
          <p:nvPr>
            <p:ph type="dt" sz="half" idx="10"/>
          </p:nvPr>
        </p:nvSpPr>
        <p:spPr/>
        <p:txBody>
          <a:bodyPr/>
          <a:lstStyle/>
          <a:p>
            <a:fld id="{EF8794DE-4DD8-4541-B263-D41FC96EE9AF}" type="datetime1">
              <a:rPr lang="en-US" smtClean="0"/>
              <a:t>11/18/21</a:t>
            </a:fld>
            <a:endParaRPr lang="en-US"/>
          </a:p>
        </p:txBody>
      </p:sp>
      <p:sp>
        <p:nvSpPr>
          <p:cNvPr id="5" name="Footer Placeholder 4">
            <a:extLst>
              <a:ext uri="{FF2B5EF4-FFF2-40B4-BE49-F238E27FC236}">
                <a16:creationId xmlns:a16="http://schemas.microsoft.com/office/drawing/2014/main" id="{A7E45E31-B5A9-4213-B0E8-13AA16964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330389-2094-4DD4-A9FE-48066EB5176A}"/>
              </a:ext>
            </a:extLst>
          </p:cNvPr>
          <p:cNvSpPr>
            <a:spLocks noGrp="1"/>
          </p:cNvSpPr>
          <p:nvPr>
            <p:ph type="sldNum" sz="quarter" idx="12"/>
          </p:nvPr>
        </p:nvSpPr>
        <p:spPr/>
        <p:txBody>
          <a:bodyPr/>
          <a:lstStyle/>
          <a:p>
            <a:fld id="{65CB8815-8635-4F4E-8B74-DD7DA102DDAA}" type="slidenum">
              <a:rPr lang="en-US" smtClean="0"/>
              <a:t>‹#›</a:t>
            </a:fld>
            <a:endParaRPr lang="en-US"/>
          </a:p>
        </p:txBody>
      </p:sp>
    </p:spTree>
    <p:extLst>
      <p:ext uri="{BB962C8B-B14F-4D97-AF65-F5344CB8AC3E}">
        <p14:creationId xmlns:p14="http://schemas.microsoft.com/office/powerpoint/2010/main" val="2700681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1226D-57F7-409A-998E-8383571B89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7BCD25-56C1-4AC5-933F-1AC452A97B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868585-DD4D-4D77-BD6F-B823A8BBE440}"/>
              </a:ext>
            </a:extLst>
          </p:cNvPr>
          <p:cNvSpPr>
            <a:spLocks noGrp="1"/>
          </p:cNvSpPr>
          <p:nvPr>
            <p:ph type="dt" sz="half" idx="10"/>
          </p:nvPr>
        </p:nvSpPr>
        <p:spPr/>
        <p:txBody>
          <a:bodyPr/>
          <a:lstStyle/>
          <a:p>
            <a:fld id="{F58D3B3E-89D6-4E68-A79B-491DC9F0519D}" type="datetime1">
              <a:rPr lang="en-US" smtClean="0"/>
              <a:t>11/18/21</a:t>
            </a:fld>
            <a:endParaRPr lang="en-US"/>
          </a:p>
        </p:txBody>
      </p:sp>
      <p:sp>
        <p:nvSpPr>
          <p:cNvPr id="5" name="Footer Placeholder 4">
            <a:extLst>
              <a:ext uri="{FF2B5EF4-FFF2-40B4-BE49-F238E27FC236}">
                <a16:creationId xmlns:a16="http://schemas.microsoft.com/office/drawing/2014/main" id="{75CDC9A6-798D-4572-8060-995B4E2307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B36DC-4642-46E8-8648-8C22B558D364}"/>
              </a:ext>
            </a:extLst>
          </p:cNvPr>
          <p:cNvSpPr>
            <a:spLocks noGrp="1"/>
          </p:cNvSpPr>
          <p:nvPr>
            <p:ph type="sldNum" sz="quarter" idx="12"/>
          </p:nvPr>
        </p:nvSpPr>
        <p:spPr/>
        <p:txBody>
          <a:bodyPr/>
          <a:lstStyle/>
          <a:p>
            <a:fld id="{65CB8815-8635-4F4E-8B74-DD7DA102DDAA}" type="slidenum">
              <a:rPr lang="en-US" smtClean="0"/>
              <a:t>‹#›</a:t>
            </a:fld>
            <a:endParaRPr lang="en-US"/>
          </a:p>
        </p:txBody>
      </p:sp>
    </p:spTree>
    <p:extLst>
      <p:ext uri="{BB962C8B-B14F-4D97-AF65-F5344CB8AC3E}">
        <p14:creationId xmlns:p14="http://schemas.microsoft.com/office/powerpoint/2010/main" val="315749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F864D-1A86-412E-A29B-A107043C39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6EFCB0-9998-4AC3-ABCF-66886E940A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C71B09-294A-4D6E-8749-AC8FC97011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69DE82-5354-4C8F-B28E-A814EBBB8051}"/>
              </a:ext>
            </a:extLst>
          </p:cNvPr>
          <p:cNvSpPr>
            <a:spLocks noGrp="1"/>
          </p:cNvSpPr>
          <p:nvPr>
            <p:ph type="dt" sz="half" idx="10"/>
          </p:nvPr>
        </p:nvSpPr>
        <p:spPr/>
        <p:txBody>
          <a:bodyPr/>
          <a:lstStyle/>
          <a:p>
            <a:fld id="{CEFFF7F6-23AA-42B8-8ECD-2D7690676335}" type="datetime1">
              <a:rPr lang="en-US" smtClean="0"/>
              <a:t>11/18/21</a:t>
            </a:fld>
            <a:endParaRPr lang="en-US"/>
          </a:p>
        </p:txBody>
      </p:sp>
      <p:sp>
        <p:nvSpPr>
          <p:cNvPr id="6" name="Footer Placeholder 5">
            <a:extLst>
              <a:ext uri="{FF2B5EF4-FFF2-40B4-BE49-F238E27FC236}">
                <a16:creationId xmlns:a16="http://schemas.microsoft.com/office/drawing/2014/main" id="{0BBD71A8-C177-4BAB-BF1F-5B6E23357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BBD3E8-08F0-4C09-9055-79EB17BB9C9F}"/>
              </a:ext>
            </a:extLst>
          </p:cNvPr>
          <p:cNvSpPr>
            <a:spLocks noGrp="1"/>
          </p:cNvSpPr>
          <p:nvPr>
            <p:ph type="sldNum" sz="quarter" idx="12"/>
          </p:nvPr>
        </p:nvSpPr>
        <p:spPr/>
        <p:txBody>
          <a:bodyPr/>
          <a:lstStyle/>
          <a:p>
            <a:fld id="{65CB8815-8635-4F4E-8B74-DD7DA102DDAA}" type="slidenum">
              <a:rPr lang="en-US" smtClean="0"/>
              <a:t>‹#›</a:t>
            </a:fld>
            <a:endParaRPr lang="en-US"/>
          </a:p>
        </p:txBody>
      </p:sp>
    </p:spTree>
    <p:extLst>
      <p:ext uri="{BB962C8B-B14F-4D97-AF65-F5344CB8AC3E}">
        <p14:creationId xmlns:p14="http://schemas.microsoft.com/office/powerpoint/2010/main" val="2306508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479EC-3379-4245-9C4D-6B6D418FA4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678919-77A1-4BA2-BDF3-85FE24D4E5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6C8B04-2D51-4E13-AEA8-F1C69C281E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92B08A-E789-49C5-B6D6-2748A32347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EA3BC2-8FBF-4BE1-8B47-F0FAEA2974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B660D5-EE66-4754-B431-E00E98A84658}"/>
              </a:ext>
            </a:extLst>
          </p:cNvPr>
          <p:cNvSpPr>
            <a:spLocks noGrp="1"/>
          </p:cNvSpPr>
          <p:nvPr>
            <p:ph type="dt" sz="half" idx="10"/>
          </p:nvPr>
        </p:nvSpPr>
        <p:spPr/>
        <p:txBody>
          <a:bodyPr/>
          <a:lstStyle/>
          <a:p>
            <a:fld id="{80A3C9C6-4FA8-4EA4-8DB2-5026474FFAE4}" type="datetime1">
              <a:rPr lang="en-US" smtClean="0"/>
              <a:t>11/18/21</a:t>
            </a:fld>
            <a:endParaRPr lang="en-US"/>
          </a:p>
        </p:txBody>
      </p:sp>
      <p:sp>
        <p:nvSpPr>
          <p:cNvPr id="8" name="Footer Placeholder 7">
            <a:extLst>
              <a:ext uri="{FF2B5EF4-FFF2-40B4-BE49-F238E27FC236}">
                <a16:creationId xmlns:a16="http://schemas.microsoft.com/office/drawing/2014/main" id="{6C81C987-1A29-4C92-8D44-A103E73B91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C428CC-6E50-42DE-95BE-0E6B5A81D409}"/>
              </a:ext>
            </a:extLst>
          </p:cNvPr>
          <p:cNvSpPr>
            <a:spLocks noGrp="1"/>
          </p:cNvSpPr>
          <p:nvPr>
            <p:ph type="sldNum" sz="quarter" idx="12"/>
          </p:nvPr>
        </p:nvSpPr>
        <p:spPr/>
        <p:txBody>
          <a:bodyPr/>
          <a:lstStyle/>
          <a:p>
            <a:fld id="{65CB8815-8635-4F4E-8B74-DD7DA102DDAA}" type="slidenum">
              <a:rPr lang="en-US" smtClean="0"/>
              <a:t>‹#›</a:t>
            </a:fld>
            <a:endParaRPr lang="en-US"/>
          </a:p>
        </p:txBody>
      </p:sp>
    </p:spTree>
    <p:extLst>
      <p:ext uri="{BB962C8B-B14F-4D97-AF65-F5344CB8AC3E}">
        <p14:creationId xmlns:p14="http://schemas.microsoft.com/office/powerpoint/2010/main" val="841937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7A10C-414C-4C82-9F6F-0CF3BABAE3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48EA7D-274B-4601-9D3F-C45CCE514229}"/>
              </a:ext>
            </a:extLst>
          </p:cNvPr>
          <p:cNvSpPr>
            <a:spLocks noGrp="1"/>
          </p:cNvSpPr>
          <p:nvPr>
            <p:ph type="dt" sz="half" idx="10"/>
          </p:nvPr>
        </p:nvSpPr>
        <p:spPr/>
        <p:txBody>
          <a:bodyPr/>
          <a:lstStyle/>
          <a:p>
            <a:fld id="{0B56B2E9-A99D-4E70-A169-06DD58533E91}" type="datetime1">
              <a:rPr lang="en-US" smtClean="0"/>
              <a:t>11/18/21</a:t>
            </a:fld>
            <a:endParaRPr lang="en-US"/>
          </a:p>
        </p:txBody>
      </p:sp>
      <p:sp>
        <p:nvSpPr>
          <p:cNvPr id="4" name="Footer Placeholder 3">
            <a:extLst>
              <a:ext uri="{FF2B5EF4-FFF2-40B4-BE49-F238E27FC236}">
                <a16:creationId xmlns:a16="http://schemas.microsoft.com/office/drawing/2014/main" id="{DCD5E750-EE73-4E85-A9FA-A2AE0401D6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B5E73A-E109-44F5-8535-0A20E09E1281}"/>
              </a:ext>
            </a:extLst>
          </p:cNvPr>
          <p:cNvSpPr>
            <a:spLocks noGrp="1"/>
          </p:cNvSpPr>
          <p:nvPr>
            <p:ph type="sldNum" sz="quarter" idx="12"/>
          </p:nvPr>
        </p:nvSpPr>
        <p:spPr/>
        <p:txBody>
          <a:bodyPr/>
          <a:lstStyle/>
          <a:p>
            <a:fld id="{65CB8815-8635-4F4E-8B74-DD7DA102DDAA}" type="slidenum">
              <a:rPr lang="en-US" smtClean="0"/>
              <a:t>‹#›</a:t>
            </a:fld>
            <a:endParaRPr lang="en-US"/>
          </a:p>
        </p:txBody>
      </p:sp>
    </p:spTree>
    <p:extLst>
      <p:ext uri="{BB962C8B-B14F-4D97-AF65-F5344CB8AC3E}">
        <p14:creationId xmlns:p14="http://schemas.microsoft.com/office/powerpoint/2010/main" val="873892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BFFFFB-9E52-4348-B34C-7C0A2C344079}"/>
              </a:ext>
            </a:extLst>
          </p:cNvPr>
          <p:cNvSpPr>
            <a:spLocks noGrp="1"/>
          </p:cNvSpPr>
          <p:nvPr>
            <p:ph type="dt" sz="half" idx="10"/>
          </p:nvPr>
        </p:nvSpPr>
        <p:spPr/>
        <p:txBody>
          <a:bodyPr/>
          <a:lstStyle/>
          <a:p>
            <a:fld id="{92E64C82-467F-4786-9334-1A87FF891189}" type="datetime1">
              <a:rPr lang="en-US" smtClean="0"/>
              <a:t>11/18/21</a:t>
            </a:fld>
            <a:endParaRPr lang="en-US"/>
          </a:p>
        </p:txBody>
      </p:sp>
      <p:sp>
        <p:nvSpPr>
          <p:cNvPr id="3" name="Footer Placeholder 2">
            <a:extLst>
              <a:ext uri="{FF2B5EF4-FFF2-40B4-BE49-F238E27FC236}">
                <a16:creationId xmlns:a16="http://schemas.microsoft.com/office/drawing/2014/main" id="{A0D915BC-FFA7-4E2F-9C87-C4EBFEA652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D720CA-E27B-4619-8276-7A8B525F2604}"/>
              </a:ext>
            </a:extLst>
          </p:cNvPr>
          <p:cNvSpPr>
            <a:spLocks noGrp="1"/>
          </p:cNvSpPr>
          <p:nvPr>
            <p:ph type="sldNum" sz="quarter" idx="12"/>
          </p:nvPr>
        </p:nvSpPr>
        <p:spPr/>
        <p:txBody>
          <a:bodyPr/>
          <a:lstStyle/>
          <a:p>
            <a:fld id="{65CB8815-8635-4F4E-8B74-DD7DA102DDAA}" type="slidenum">
              <a:rPr lang="en-US" smtClean="0"/>
              <a:t>‹#›</a:t>
            </a:fld>
            <a:endParaRPr lang="en-US"/>
          </a:p>
        </p:txBody>
      </p:sp>
    </p:spTree>
    <p:extLst>
      <p:ext uri="{BB962C8B-B14F-4D97-AF65-F5344CB8AC3E}">
        <p14:creationId xmlns:p14="http://schemas.microsoft.com/office/powerpoint/2010/main" val="1864985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7799-906B-4C1B-96C6-E627550F8F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423A96-65BB-439A-9B8A-2B66E2A060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5FD41A-661B-4C08-9930-87E871D498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61C8FA-435F-43F5-A5D8-3FF7A0AA572C}"/>
              </a:ext>
            </a:extLst>
          </p:cNvPr>
          <p:cNvSpPr>
            <a:spLocks noGrp="1"/>
          </p:cNvSpPr>
          <p:nvPr>
            <p:ph type="dt" sz="half" idx="10"/>
          </p:nvPr>
        </p:nvSpPr>
        <p:spPr/>
        <p:txBody>
          <a:bodyPr/>
          <a:lstStyle/>
          <a:p>
            <a:fld id="{EA010E04-B149-4F90-9DAF-1289D6C1F849}" type="datetime1">
              <a:rPr lang="en-US" smtClean="0"/>
              <a:t>11/18/21</a:t>
            </a:fld>
            <a:endParaRPr lang="en-US"/>
          </a:p>
        </p:txBody>
      </p:sp>
      <p:sp>
        <p:nvSpPr>
          <p:cNvPr id="6" name="Footer Placeholder 5">
            <a:extLst>
              <a:ext uri="{FF2B5EF4-FFF2-40B4-BE49-F238E27FC236}">
                <a16:creationId xmlns:a16="http://schemas.microsoft.com/office/drawing/2014/main" id="{B7740AB5-8DCB-4579-8B3D-CA6A778AB8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573ED0-2490-451A-973A-25E6E49DEBA3}"/>
              </a:ext>
            </a:extLst>
          </p:cNvPr>
          <p:cNvSpPr>
            <a:spLocks noGrp="1"/>
          </p:cNvSpPr>
          <p:nvPr>
            <p:ph type="sldNum" sz="quarter" idx="12"/>
          </p:nvPr>
        </p:nvSpPr>
        <p:spPr/>
        <p:txBody>
          <a:bodyPr/>
          <a:lstStyle/>
          <a:p>
            <a:fld id="{65CB8815-8635-4F4E-8B74-DD7DA102DDAA}" type="slidenum">
              <a:rPr lang="en-US" smtClean="0"/>
              <a:t>‹#›</a:t>
            </a:fld>
            <a:endParaRPr lang="en-US"/>
          </a:p>
        </p:txBody>
      </p:sp>
    </p:spTree>
    <p:extLst>
      <p:ext uri="{BB962C8B-B14F-4D97-AF65-F5344CB8AC3E}">
        <p14:creationId xmlns:p14="http://schemas.microsoft.com/office/powerpoint/2010/main" val="1348816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E7E6D-3E1B-4A2A-959C-AA8073B644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16DB27-4FF3-41DC-9686-F624DD9CC3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C6768A-E603-4ACB-9814-94BE77F0EE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A5CC36-AA57-4FE9-A4D7-24F29C635624}"/>
              </a:ext>
            </a:extLst>
          </p:cNvPr>
          <p:cNvSpPr>
            <a:spLocks noGrp="1"/>
          </p:cNvSpPr>
          <p:nvPr>
            <p:ph type="dt" sz="half" idx="10"/>
          </p:nvPr>
        </p:nvSpPr>
        <p:spPr/>
        <p:txBody>
          <a:bodyPr/>
          <a:lstStyle/>
          <a:p>
            <a:fld id="{BE8E2419-199B-4035-B789-8CC3A3E8FE85}" type="datetime1">
              <a:rPr lang="en-US" smtClean="0"/>
              <a:t>11/18/21</a:t>
            </a:fld>
            <a:endParaRPr lang="en-US"/>
          </a:p>
        </p:txBody>
      </p:sp>
      <p:sp>
        <p:nvSpPr>
          <p:cNvPr id="6" name="Footer Placeholder 5">
            <a:extLst>
              <a:ext uri="{FF2B5EF4-FFF2-40B4-BE49-F238E27FC236}">
                <a16:creationId xmlns:a16="http://schemas.microsoft.com/office/drawing/2014/main" id="{F6DF9A41-7CBD-46DD-8DEE-A6259F27D5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AAFF28-AEA0-4FA7-9771-47A8F7C8F500}"/>
              </a:ext>
            </a:extLst>
          </p:cNvPr>
          <p:cNvSpPr>
            <a:spLocks noGrp="1"/>
          </p:cNvSpPr>
          <p:nvPr>
            <p:ph type="sldNum" sz="quarter" idx="12"/>
          </p:nvPr>
        </p:nvSpPr>
        <p:spPr/>
        <p:txBody>
          <a:bodyPr/>
          <a:lstStyle/>
          <a:p>
            <a:fld id="{65CB8815-8635-4F4E-8B74-DD7DA102DDAA}" type="slidenum">
              <a:rPr lang="en-US" smtClean="0"/>
              <a:t>‹#›</a:t>
            </a:fld>
            <a:endParaRPr lang="en-US"/>
          </a:p>
        </p:txBody>
      </p:sp>
    </p:spTree>
    <p:extLst>
      <p:ext uri="{BB962C8B-B14F-4D97-AF65-F5344CB8AC3E}">
        <p14:creationId xmlns:p14="http://schemas.microsoft.com/office/powerpoint/2010/main" val="3547582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231AA8-9219-4CC4-B69C-7AF5FABC76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94FBFC-0522-4FA5-BA7E-6C5EADF9C9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E3757-8D8C-470F-9712-95F6EFF3F8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A7B99-92B5-4095-A93F-BFDBDF3476B0}" type="datetime1">
              <a:rPr lang="en-US" smtClean="0"/>
              <a:t>11/18/21</a:t>
            </a:fld>
            <a:endParaRPr lang="en-US"/>
          </a:p>
        </p:txBody>
      </p:sp>
      <p:sp>
        <p:nvSpPr>
          <p:cNvPr id="5" name="Footer Placeholder 4">
            <a:extLst>
              <a:ext uri="{FF2B5EF4-FFF2-40B4-BE49-F238E27FC236}">
                <a16:creationId xmlns:a16="http://schemas.microsoft.com/office/drawing/2014/main" id="{57751DC7-49DE-42C7-9C87-231FA23152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C24D5C-65D7-4119-A57A-0248EBD902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B8815-8635-4F4E-8B74-DD7DA102DDAA}" type="slidenum">
              <a:rPr lang="en-US" smtClean="0"/>
              <a:t>‹#›</a:t>
            </a:fld>
            <a:endParaRPr lang="en-US"/>
          </a:p>
        </p:txBody>
      </p:sp>
    </p:spTree>
    <p:extLst>
      <p:ext uri="{BB962C8B-B14F-4D97-AF65-F5344CB8AC3E}">
        <p14:creationId xmlns:p14="http://schemas.microsoft.com/office/powerpoint/2010/main" val="3935127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mailto:mroco@nsf.gov"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2E02-F4E7-4A6D-8679-01BADF9BA08A}"/>
              </a:ext>
            </a:extLst>
          </p:cNvPr>
          <p:cNvSpPr>
            <a:spLocks noGrp="1"/>
          </p:cNvSpPr>
          <p:nvPr>
            <p:ph type="ctrTitle"/>
          </p:nvPr>
        </p:nvSpPr>
        <p:spPr>
          <a:xfrm>
            <a:off x="1153886" y="413658"/>
            <a:ext cx="9969386" cy="2384998"/>
          </a:xfrm>
        </p:spPr>
        <p:txBody>
          <a:bodyPr>
            <a:noAutofit/>
          </a:bodyPr>
          <a:lstStyle/>
          <a:p>
            <a:r>
              <a:rPr lang="en-US" sz="5400" b="1" dirty="0"/>
              <a:t>Applying Translational Science Approaches to Protect Workers Exposed to Nanomaterials</a:t>
            </a:r>
          </a:p>
        </p:txBody>
      </p:sp>
      <p:sp>
        <p:nvSpPr>
          <p:cNvPr id="3" name="Subtitle 2">
            <a:extLst>
              <a:ext uri="{FF2B5EF4-FFF2-40B4-BE49-F238E27FC236}">
                <a16:creationId xmlns:a16="http://schemas.microsoft.com/office/drawing/2014/main" id="{CE03B309-EEEC-47BE-9E2F-1E9F4337F76C}"/>
              </a:ext>
            </a:extLst>
          </p:cNvPr>
          <p:cNvSpPr>
            <a:spLocks noGrp="1"/>
          </p:cNvSpPr>
          <p:nvPr>
            <p:ph type="subTitle" idx="1"/>
          </p:nvPr>
        </p:nvSpPr>
        <p:spPr>
          <a:xfrm>
            <a:off x="1353688" y="3429000"/>
            <a:ext cx="9444941" cy="2079170"/>
          </a:xfrm>
        </p:spPr>
        <p:txBody>
          <a:bodyPr>
            <a:normAutofit/>
          </a:bodyPr>
          <a:lstStyle/>
          <a:p>
            <a:r>
              <a:rPr lang="en-US" dirty="0"/>
              <a:t>P.A. Schulte, R.J. Guerin, L. Hodson, T. Cunningham, V. </a:t>
            </a:r>
            <a:r>
              <a:rPr lang="en-US" dirty="0" err="1"/>
              <a:t>Murashov</a:t>
            </a:r>
            <a:endParaRPr lang="en-US" dirty="0"/>
          </a:p>
          <a:p>
            <a:r>
              <a:rPr lang="en-US" dirty="0"/>
              <a:t>National Institute for Occupational Safety and Health</a:t>
            </a:r>
          </a:p>
          <a:p>
            <a:r>
              <a:rPr lang="en-US" dirty="0"/>
              <a:t>Centers for Disease Control and Prevention</a:t>
            </a:r>
          </a:p>
          <a:p>
            <a:endParaRPr lang="en-US" dirty="0"/>
          </a:p>
        </p:txBody>
      </p:sp>
      <p:sp>
        <p:nvSpPr>
          <p:cNvPr id="4" name="TextBox 3">
            <a:extLst>
              <a:ext uri="{FF2B5EF4-FFF2-40B4-BE49-F238E27FC236}">
                <a16:creationId xmlns:a16="http://schemas.microsoft.com/office/drawing/2014/main" id="{2529F3E5-CD00-47D3-875B-385235E93A1A}"/>
              </a:ext>
            </a:extLst>
          </p:cNvPr>
          <p:cNvSpPr txBox="1"/>
          <p:nvPr/>
        </p:nvSpPr>
        <p:spPr>
          <a:xfrm>
            <a:off x="289367" y="5926238"/>
            <a:ext cx="9444942" cy="954107"/>
          </a:xfrm>
          <a:prstGeom prst="rect">
            <a:avLst/>
          </a:prstGeom>
          <a:noFill/>
        </p:spPr>
        <p:txBody>
          <a:bodyPr wrap="square" rtlCol="0">
            <a:spAutoFit/>
          </a:bodyPr>
          <a:lstStyle/>
          <a:p>
            <a:r>
              <a:rPr lang="en-US" sz="1400" dirty="0"/>
              <a:t>Disclaimer: The findings and conclusions in this presentation are those of the authors and do not necessarily represent the official position of the National Institute for Occupational Safety and Health, Centers for Disease Control and Prevention. </a:t>
            </a:r>
            <a:r>
              <a:rPr lang="en-US" sz="1400" i="1" dirty="0"/>
              <a:t>Total Worker Health</a:t>
            </a:r>
            <a:r>
              <a:rPr lang="en-US" sz="1400" dirty="0"/>
              <a:t>® is a registered trademark of the US Department of Health and Human Services. </a:t>
            </a:r>
          </a:p>
          <a:p>
            <a:endParaRPr lang="en-US" sz="1400" dirty="0"/>
          </a:p>
        </p:txBody>
      </p:sp>
      <p:pic>
        <p:nvPicPr>
          <p:cNvPr id="5" name="Picture 4">
            <a:extLst>
              <a:ext uri="{FF2B5EF4-FFF2-40B4-BE49-F238E27FC236}">
                <a16:creationId xmlns:a16="http://schemas.microsoft.com/office/drawing/2014/main" id="{D665D3C6-1D75-4D68-8516-6530E4EBF852}"/>
              </a:ext>
            </a:extLst>
          </p:cNvPr>
          <p:cNvPicPr>
            <a:picLocks noChangeAspect="1"/>
          </p:cNvPicPr>
          <p:nvPr/>
        </p:nvPicPr>
        <p:blipFill>
          <a:blip r:embed="rId3"/>
          <a:stretch>
            <a:fillRect/>
          </a:stretch>
        </p:blipFill>
        <p:spPr>
          <a:xfrm>
            <a:off x="9948862" y="6047006"/>
            <a:ext cx="2047875" cy="685800"/>
          </a:xfrm>
          <a:prstGeom prst="rect">
            <a:avLst/>
          </a:prstGeom>
          <a:effectLst>
            <a:softEdge rad="50800"/>
          </a:effectLst>
          <a:scene3d>
            <a:camera prst="orthographicFront"/>
            <a:lightRig rig="threePt" dir="t"/>
          </a:scene3d>
          <a:sp3d>
            <a:bevelT/>
          </a:sp3d>
        </p:spPr>
      </p:pic>
      <p:sp>
        <p:nvSpPr>
          <p:cNvPr id="6" name="Slide Number Placeholder 5">
            <a:extLst>
              <a:ext uri="{FF2B5EF4-FFF2-40B4-BE49-F238E27FC236}">
                <a16:creationId xmlns:a16="http://schemas.microsoft.com/office/drawing/2014/main" id="{5080527E-0828-4C0D-9024-291E2E5ED807}"/>
              </a:ext>
            </a:extLst>
          </p:cNvPr>
          <p:cNvSpPr>
            <a:spLocks noGrp="1"/>
          </p:cNvSpPr>
          <p:nvPr>
            <p:ph type="sldNum" sz="quarter" idx="12"/>
          </p:nvPr>
        </p:nvSpPr>
        <p:spPr/>
        <p:txBody>
          <a:bodyPr/>
          <a:lstStyle/>
          <a:p>
            <a:fld id="{65CB8815-8635-4F4E-8B74-DD7DA102DDAA}" type="slidenum">
              <a:rPr lang="en-US" smtClean="0"/>
              <a:t>1</a:t>
            </a:fld>
            <a:endParaRPr lang="en-US"/>
          </a:p>
        </p:txBody>
      </p:sp>
    </p:spTree>
    <p:extLst>
      <p:ext uri="{BB962C8B-B14F-4D97-AF65-F5344CB8AC3E}">
        <p14:creationId xmlns:p14="http://schemas.microsoft.com/office/powerpoint/2010/main" val="1033754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Phase 1: Efficacy Research</a:t>
            </a:r>
          </a:p>
        </p:txBody>
      </p:sp>
      <p:sp>
        <p:nvSpPr>
          <p:cNvPr id="3" name="Content Placeholder 2"/>
          <p:cNvSpPr>
            <a:spLocks noGrp="1"/>
          </p:cNvSpPr>
          <p:nvPr>
            <p:ph idx="1"/>
          </p:nvPr>
        </p:nvSpPr>
        <p:spPr/>
        <p:txBody>
          <a:bodyPr/>
          <a:lstStyle/>
          <a:p>
            <a:r>
              <a:rPr lang="en-US" dirty="0"/>
              <a:t>Study of the efficacy of an intervention or information that could be used to protect workers. </a:t>
            </a:r>
          </a:p>
        </p:txBody>
      </p:sp>
      <p:sp>
        <p:nvSpPr>
          <p:cNvPr id="4" name="Slide Number Placeholder 3">
            <a:extLst>
              <a:ext uri="{FF2B5EF4-FFF2-40B4-BE49-F238E27FC236}">
                <a16:creationId xmlns:a16="http://schemas.microsoft.com/office/drawing/2014/main" id="{C45F4ED4-CAA0-4CC4-963C-625898CEBF72}"/>
              </a:ext>
            </a:extLst>
          </p:cNvPr>
          <p:cNvSpPr>
            <a:spLocks noGrp="1"/>
          </p:cNvSpPr>
          <p:nvPr>
            <p:ph type="sldNum" sz="quarter" idx="12"/>
          </p:nvPr>
        </p:nvSpPr>
        <p:spPr/>
        <p:txBody>
          <a:bodyPr/>
          <a:lstStyle/>
          <a:p>
            <a:fld id="{65CB8815-8635-4F4E-8B74-DD7DA102DDAA}" type="slidenum">
              <a:rPr lang="en-US" smtClean="0"/>
              <a:t>10</a:t>
            </a:fld>
            <a:endParaRPr lang="en-US"/>
          </a:p>
        </p:txBody>
      </p:sp>
    </p:spTree>
    <p:extLst>
      <p:ext uri="{BB962C8B-B14F-4D97-AF65-F5344CB8AC3E}">
        <p14:creationId xmlns:p14="http://schemas.microsoft.com/office/powerpoint/2010/main" val="618365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F879AC3-D4CE-493C-ADC7-06205677F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accent1"/>
              </a:solidFill>
              <a:effectLst>
                <a:outerShdw blurRad="38100" dist="25400" dir="5400000" algn="ctr" rotWithShape="0">
                  <a:srgbClr val="6E747A">
                    <a:alpha val="43000"/>
                  </a:srgbClr>
                </a:outerShdw>
              </a:effectLst>
            </a:endParaRPr>
          </a:p>
        </p:txBody>
      </p:sp>
      <p:sp>
        <p:nvSpPr>
          <p:cNvPr id="9" name="Freeform: Shape 8">
            <a:extLst>
              <a:ext uri="{FF2B5EF4-FFF2-40B4-BE49-F238E27FC236}">
                <a16:creationId xmlns:a16="http://schemas.microsoft.com/office/drawing/2014/main" id="{736F0DFD-0954-464F-BF12-DD2E6F6E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graphicFrame>
        <p:nvGraphicFramePr>
          <p:cNvPr id="2" name="Table 1">
            <a:extLst>
              <a:ext uri="{FF2B5EF4-FFF2-40B4-BE49-F238E27FC236}">
                <a16:creationId xmlns:a16="http://schemas.microsoft.com/office/drawing/2014/main" id="{23C0DDB4-CEA5-481F-99C7-4651B492E9AC}"/>
              </a:ext>
            </a:extLst>
          </p:cNvPr>
          <p:cNvGraphicFramePr>
            <a:graphicFrameLocks noGrp="1"/>
          </p:cNvGraphicFramePr>
          <p:nvPr/>
        </p:nvGraphicFramePr>
        <p:xfrm>
          <a:off x="972458" y="1117599"/>
          <a:ext cx="10145486" cy="4659648"/>
        </p:xfrm>
        <a:graphic>
          <a:graphicData uri="http://schemas.openxmlformats.org/drawingml/2006/table">
            <a:tbl>
              <a:tblPr firstRow="1" firstCol="1" bandRow="1">
                <a:tableStyleId>{5C22544A-7EE6-4342-B048-85BDC9FD1C3A}</a:tableStyleId>
              </a:tblPr>
              <a:tblGrid>
                <a:gridCol w="3277883">
                  <a:extLst>
                    <a:ext uri="{9D8B030D-6E8A-4147-A177-3AD203B41FA5}">
                      <a16:colId xmlns:a16="http://schemas.microsoft.com/office/drawing/2014/main" val="479455400"/>
                    </a:ext>
                  </a:extLst>
                </a:gridCol>
                <a:gridCol w="6867603">
                  <a:extLst>
                    <a:ext uri="{9D8B030D-6E8A-4147-A177-3AD203B41FA5}">
                      <a16:colId xmlns:a16="http://schemas.microsoft.com/office/drawing/2014/main" val="285565785"/>
                    </a:ext>
                  </a:extLst>
                </a:gridCol>
              </a:tblGrid>
              <a:tr h="597889">
                <a:tc>
                  <a:txBody>
                    <a:bodyPr/>
                    <a:lstStyle/>
                    <a:p>
                      <a:pPr marL="0" marR="0" algn="ctr">
                        <a:lnSpc>
                          <a:spcPct val="200000"/>
                        </a:lnSpc>
                        <a:spcBef>
                          <a:spcPts val="0"/>
                        </a:spcBef>
                        <a:spcAft>
                          <a:spcPts val="0"/>
                        </a:spcAft>
                      </a:pPr>
                      <a:r>
                        <a:rPr lang="en-US" sz="2200">
                          <a:effectLst/>
                        </a:rPr>
                        <a:t>Intervention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tc>
                  <a:txBody>
                    <a:bodyPr/>
                    <a:lstStyle/>
                    <a:p>
                      <a:pPr marL="0" marR="0" algn="ctr">
                        <a:lnSpc>
                          <a:spcPct val="200000"/>
                        </a:lnSpc>
                        <a:spcBef>
                          <a:spcPts val="0"/>
                        </a:spcBef>
                        <a:spcAft>
                          <a:spcPts val="0"/>
                        </a:spcAft>
                      </a:pPr>
                      <a:r>
                        <a:rPr lang="en-US" sz="2200">
                          <a:effectLst/>
                        </a:rPr>
                        <a:t>Example</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extLst>
                  <a:ext uri="{0D108BD9-81ED-4DB2-BD59-A6C34878D82A}">
                    <a16:rowId xmlns:a16="http://schemas.microsoft.com/office/drawing/2014/main" val="2514878401"/>
                  </a:ext>
                </a:extLst>
              </a:tr>
              <a:tr h="597889">
                <a:tc>
                  <a:txBody>
                    <a:bodyPr/>
                    <a:lstStyle/>
                    <a:p>
                      <a:pPr marL="0" marR="0">
                        <a:lnSpc>
                          <a:spcPct val="200000"/>
                        </a:lnSpc>
                        <a:spcBef>
                          <a:spcPts val="0"/>
                        </a:spcBef>
                        <a:spcAft>
                          <a:spcPts val="0"/>
                        </a:spcAft>
                      </a:pPr>
                      <a:r>
                        <a:rPr lang="en-US" sz="2200">
                          <a:effectLst/>
                        </a:rPr>
                        <a:t>Program</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tc>
                  <a:txBody>
                    <a:bodyPr/>
                    <a:lstStyle/>
                    <a:p>
                      <a:pPr marL="0" marR="0">
                        <a:lnSpc>
                          <a:spcPct val="200000"/>
                        </a:lnSpc>
                        <a:spcBef>
                          <a:spcPts val="0"/>
                        </a:spcBef>
                        <a:spcAft>
                          <a:spcPts val="0"/>
                        </a:spcAft>
                      </a:pPr>
                      <a:r>
                        <a:rPr lang="en-US" sz="2200">
                          <a:effectLst/>
                        </a:rPr>
                        <a:t>OECD Characterization</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extLst>
                  <a:ext uri="{0D108BD9-81ED-4DB2-BD59-A6C34878D82A}">
                    <a16:rowId xmlns:a16="http://schemas.microsoft.com/office/drawing/2014/main" val="2092025397"/>
                  </a:ext>
                </a:extLst>
              </a:tr>
              <a:tr h="597889">
                <a:tc>
                  <a:txBody>
                    <a:bodyPr/>
                    <a:lstStyle/>
                    <a:p>
                      <a:pPr marL="0" marR="0">
                        <a:lnSpc>
                          <a:spcPct val="200000"/>
                        </a:lnSpc>
                        <a:spcBef>
                          <a:spcPts val="0"/>
                        </a:spcBef>
                        <a:spcAft>
                          <a:spcPts val="0"/>
                        </a:spcAft>
                      </a:pPr>
                      <a:r>
                        <a:rPr lang="en-US" sz="2200">
                          <a:effectLst/>
                        </a:rPr>
                        <a:t>Practices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tc>
                  <a:txBody>
                    <a:bodyPr/>
                    <a:lstStyle/>
                    <a:p>
                      <a:pPr marL="0" marR="0">
                        <a:lnSpc>
                          <a:spcPct val="200000"/>
                        </a:lnSpc>
                        <a:spcBef>
                          <a:spcPts val="0"/>
                        </a:spcBef>
                        <a:spcAft>
                          <a:spcPts val="0"/>
                        </a:spcAft>
                      </a:pPr>
                      <a:r>
                        <a:rPr lang="en-US" sz="2200" dirty="0">
                          <a:effectLst/>
                        </a:rPr>
                        <a:t>Occupational Exposure Limits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extLst>
                  <a:ext uri="{0D108BD9-81ED-4DB2-BD59-A6C34878D82A}">
                    <a16:rowId xmlns:a16="http://schemas.microsoft.com/office/drawing/2014/main" val="2394926852"/>
                  </a:ext>
                </a:extLst>
              </a:tr>
              <a:tr h="597889">
                <a:tc>
                  <a:txBody>
                    <a:bodyPr/>
                    <a:lstStyle/>
                    <a:p>
                      <a:pPr marL="0" marR="0">
                        <a:lnSpc>
                          <a:spcPct val="200000"/>
                        </a:lnSpc>
                        <a:spcBef>
                          <a:spcPts val="0"/>
                        </a:spcBef>
                        <a:spcAft>
                          <a:spcPts val="0"/>
                        </a:spcAft>
                      </a:pPr>
                      <a:r>
                        <a:rPr lang="en-US" sz="2200">
                          <a:effectLst/>
                        </a:rPr>
                        <a:t>Principle</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tc>
                  <a:txBody>
                    <a:bodyPr/>
                    <a:lstStyle/>
                    <a:p>
                      <a:pPr marL="0" marR="0">
                        <a:lnSpc>
                          <a:spcPct val="107000"/>
                        </a:lnSpc>
                        <a:spcBef>
                          <a:spcPts val="0"/>
                        </a:spcBef>
                        <a:spcAft>
                          <a:spcPts val="0"/>
                        </a:spcAft>
                      </a:pPr>
                      <a:r>
                        <a:rPr lang="en-US" sz="2200">
                          <a:effectLst/>
                        </a:rPr>
                        <a:t>Consider ENM hazardous until proven otherwise</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extLst>
                  <a:ext uri="{0D108BD9-81ED-4DB2-BD59-A6C34878D82A}">
                    <a16:rowId xmlns:a16="http://schemas.microsoft.com/office/drawing/2014/main" val="1424304473"/>
                  </a:ext>
                </a:extLst>
              </a:tr>
              <a:tr h="597889">
                <a:tc>
                  <a:txBody>
                    <a:bodyPr/>
                    <a:lstStyle/>
                    <a:p>
                      <a:pPr marL="0" marR="0">
                        <a:lnSpc>
                          <a:spcPct val="200000"/>
                        </a:lnSpc>
                        <a:spcBef>
                          <a:spcPts val="0"/>
                        </a:spcBef>
                        <a:spcAft>
                          <a:spcPts val="0"/>
                        </a:spcAft>
                      </a:pPr>
                      <a:r>
                        <a:rPr lang="en-US" sz="2200">
                          <a:effectLst/>
                        </a:rPr>
                        <a:t>Procedures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tc>
                  <a:txBody>
                    <a:bodyPr/>
                    <a:lstStyle/>
                    <a:p>
                      <a:pPr marL="0" marR="0">
                        <a:lnSpc>
                          <a:spcPct val="107000"/>
                        </a:lnSpc>
                        <a:spcBef>
                          <a:spcPts val="0"/>
                        </a:spcBef>
                        <a:spcAft>
                          <a:spcPts val="0"/>
                        </a:spcAft>
                      </a:pPr>
                      <a:r>
                        <a:rPr lang="en-US" sz="2200">
                          <a:effectLst/>
                        </a:rPr>
                        <a:t>Nanomaterial Exposure Assessment Technique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extLst>
                  <a:ext uri="{0D108BD9-81ED-4DB2-BD59-A6C34878D82A}">
                    <a16:rowId xmlns:a16="http://schemas.microsoft.com/office/drawing/2014/main" val="1654344293"/>
                  </a:ext>
                </a:extLst>
              </a:tr>
              <a:tr h="597889">
                <a:tc>
                  <a:txBody>
                    <a:bodyPr/>
                    <a:lstStyle/>
                    <a:p>
                      <a:pPr marL="0" marR="0">
                        <a:lnSpc>
                          <a:spcPct val="200000"/>
                        </a:lnSpc>
                        <a:spcBef>
                          <a:spcPts val="0"/>
                        </a:spcBef>
                        <a:spcAft>
                          <a:spcPts val="0"/>
                        </a:spcAft>
                      </a:pPr>
                      <a:r>
                        <a:rPr lang="en-US" sz="2200">
                          <a:effectLst/>
                        </a:rPr>
                        <a:t>Products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tc>
                  <a:txBody>
                    <a:bodyPr/>
                    <a:lstStyle/>
                    <a:p>
                      <a:pPr marL="0" marR="0">
                        <a:lnSpc>
                          <a:spcPct val="200000"/>
                        </a:lnSpc>
                        <a:spcBef>
                          <a:spcPts val="0"/>
                        </a:spcBef>
                        <a:spcAft>
                          <a:spcPts val="0"/>
                        </a:spcAft>
                      </a:pPr>
                      <a:r>
                        <a:rPr lang="en-US" sz="2200">
                          <a:effectLst/>
                        </a:rPr>
                        <a:t>Direct reading instrumentation</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extLst>
                  <a:ext uri="{0D108BD9-81ED-4DB2-BD59-A6C34878D82A}">
                    <a16:rowId xmlns:a16="http://schemas.microsoft.com/office/drawing/2014/main" val="1619050150"/>
                  </a:ext>
                </a:extLst>
              </a:tr>
              <a:tr h="1072314">
                <a:tc>
                  <a:txBody>
                    <a:bodyPr/>
                    <a:lstStyle/>
                    <a:p>
                      <a:pPr marL="0" marR="0">
                        <a:lnSpc>
                          <a:spcPct val="200000"/>
                        </a:lnSpc>
                        <a:spcBef>
                          <a:spcPts val="0"/>
                        </a:spcBef>
                        <a:spcAft>
                          <a:spcPts val="0"/>
                        </a:spcAft>
                      </a:pPr>
                      <a:r>
                        <a:rPr lang="en-US" sz="2200">
                          <a:effectLst/>
                        </a:rPr>
                        <a:t>Policies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tc>
                  <a:txBody>
                    <a:bodyPr/>
                    <a:lstStyle/>
                    <a:p>
                      <a:pPr marL="0" marR="0">
                        <a:lnSpc>
                          <a:spcPct val="107000"/>
                        </a:lnSpc>
                        <a:spcBef>
                          <a:spcPts val="0"/>
                        </a:spcBef>
                        <a:spcAft>
                          <a:spcPts val="0"/>
                        </a:spcAft>
                      </a:pPr>
                      <a:r>
                        <a:rPr lang="en-US" sz="2200" dirty="0">
                          <a:effectLst/>
                        </a:rPr>
                        <a:t>ISO/TC 229 Nanotechnologies voluntary standards, WHO guidelines on protecting workers from potential risks of manufactured nanomaterials.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7108" marR="107108" marT="0" marB="0"/>
                </a:tc>
                <a:extLst>
                  <a:ext uri="{0D108BD9-81ED-4DB2-BD59-A6C34878D82A}">
                    <a16:rowId xmlns:a16="http://schemas.microsoft.com/office/drawing/2014/main" val="2291527686"/>
                  </a:ext>
                </a:extLst>
              </a:tr>
            </a:tbl>
          </a:graphicData>
        </a:graphic>
      </p:graphicFrame>
      <p:sp>
        <p:nvSpPr>
          <p:cNvPr id="3" name="TextBox 2">
            <a:extLst>
              <a:ext uri="{FF2B5EF4-FFF2-40B4-BE49-F238E27FC236}">
                <a16:creationId xmlns:a16="http://schemas.microsoft.com/office/drawing/2014/main" id="{CDB3B547-41FB-4DA0-8F2F-423262CE39E3}"/>
              </a:ext>
            </a:extLst>
          </p:cNvPr>
          <p:cNvSpPr txBox="1"/>
          <p:nvPr/>
        </p:nvSpPr>
        <p:spPr>
          <a:xfrm>
            <a:off x="870858" y="36846"/>
            <a:ext cx="9644742" cy="833433"/>
          </a:xfrm>
          <a:prstGeom prst="rect">
            <a:avLst/>
          </a:prstGeom>
          <a:noFill/>
        </p:spPr>
        <p:txBody>
          <a:bodyPr wrap="square" rtlCol="0">
            <a:spAutoFit/>
          </a:bodyPr>
          <a:lstStyle/>
          <a:p>
            <a:pPr marL="0" marR="0">
              <a:lnSpc>
                <a:spcPct val="200000"/>
              </a:lnSpc>
              <a:spcBef>
                <a:spcPts val="0"/>
              </a:spcBef>
              <a:spcAft>
                <a:spcPts val="80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Examples of interventions to address worker exposure to ENMs</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5F414E1-9756-4BF8-A7FC-26C149C69F26}"/>
              </a:ext>
            </a:extLst>
          </p:cNvPr>
          <p:cNvSpPr>
            <a:spLocks noGrp="1"/>
          </p:cNvSpPr>
          <p:nvPr>
            <p:ph type="sldNum" sz="quarter" idx="12"/>
          </p:nvPr>
        </p:nvSpPr>
        <p:spPr/>
        <p:txBody>
          <a:bodyPr/>
          <a:lstStyle/>
          <a:p>
            <a:fld id="{65CB8815-8635-4F4E-8B74-DD7DA102DDAA}" type="slidenum">
              <a:rPr lang="en-US" smtClean="0"/>
              <a:t>11</a:t>
            </a:fld>
            <a:endParaRPr lang="en-US"/>
          </a:p>
        </p:txBody>
      </p:sp>
      <p:sp>
        <p:nvSpPr>
          <p:cNvPr id="5" name="TextBox 4">
            <a:extLst>
              <a:ext uri="{FF2B5EF4-FFF2-40B4-BE49-F238E27FC236}">
                <a16:creationId xmlns:a16="http://schemas.microsoft.com/office/drawing/2014/main" id="{B4373227-1987-4DC6-9D76-C06B312898A4}"/>
              </a:ext>
            </a:extLst>
          </p:cNvPr>
          <p:cNvSpPr txBox="1"/>
          <p:nvPr/>
        </p:nvSpPr>
        <p:spPr>
          <a:xfrm>
            <a:off x="6835140" y="5897880"/>
            <a:ext cx="4137660" cy="369332"/>
          </a:xfrm>
          <a:prstGeom prst="rect">
            <a:avLst/>
          </a:prstGeom>
          <a:noFill/>
        </p:spPr>
        <p:txBody>
          <a:bodyPr wrap="square" rtlCol="0">
            <a:spAutoFit/>
          </a:bodyPr>
          <a:lstStyle/>
          <a:p>
            <a:r>
              <a:rPr lang="en-US" dirty="0"/>
              <a:t>Adapted from Brown et al., 2017</a:t>
            </a:r>
          </a:p>
        </p:txBody>
      </p:sp>
    </p:spTree>
    <p:extLst>
      <p:ext uri="{BB962C8B-B14F-4D97-AF65-F5344CB8AC3E}">
        <p14:creationId xmlns:p14="http://schemas.microsoft.com/office/powerpoint/2010/main" val="319275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Phase 2: Effectiveness Research</a:t>
            </a:r>
          </a:p>
        </p:txBody>
      </p:sp>
      <p:sp>
        <p:nvSpPr>
          <p:cNvPr id="3" name="Content Placeholder 2"/>
          <p:cNvSpPr>
            <a:spLocks noGrp="1"/>
          </p:cNvSpPr>
          <p:nvPr>
            <p:ph idx="1"/>
          </p:nvPr>
        </p:nvSpPr>
        <p:spPr/>
        <p:txBody>
          <a:bodyPr/>
          <a:lstStyle/>
          <a:p>
            <a:r>
              <a:rPr lang="en-US" dirty="0"/>
              <a:t>Assess effectiveness of a new recommendation or intervention in real-world settings to develop generalizable knowledge </a:t>
            </a:r>
          </a:p>
          <a:p>
            <a:pPr marL="457200" lvl="1" indent="0">
              <a:buNone/>
            </a:pPr>
            <a:endParaRPr lang="en-US" dirty="0"/>
          </a:p>
        </p:txBody>
      </p:sp>
      <p:sp>
        <p:nvSpPr>
          <p:cNvPr id="4" name="Slide Number Placeholder 3">
            <a:extLst>
              <a:ext uri="{FF2B5EF4-FFF2-40B4-BE49-F238E27FC236}">
                <a16:creationId xmlns:a16="http://schemas.microsoft.com/office/drawing/2014/main" id="{01680ED0-8114-4FA5-8721-82A12CC00A48}"/>
              </a:ext>
            </a:extLst>
          </p:cNvPr>
          <p:cNvSpPr>
            <a:spLocks noGrp="1"/>
          </p:cNvSpPr>
          <p:nvPr>
            <p:ph type="sldNum" sz="quarter" idx="12"/>
          </p:nvPr>
        </p:nvSpPr>
        <p:spPr/>
        <p:txBody>
          <a:bodyPr/>
          <a:lstStyle/>
          <a:p>
            <a:fld id="{65CB8815-8635-4F4E-8B74-DD7DA102DDAA}" type="slidenum">
              <a:rPr lang="en-US" smtClean="0"/>
              <a:t>12</a:t>
            </a:fld>
            <a:endParaRPr lang="en-US"/>
          </a:p>
        </p:txBody>
      </p:sp>
    </p:spTree>
    <p:extLst>
      <p:ext uri="{BB962C8B-B14F-4D97-AF65-F5344CB8AC3E}">
        <p14:creationId xmlns:p14="http://schemas.microsoft.com/office/powerpoint/2010/main" val="572198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6829"/>
            <a:ext cx="11419114" cy="1483859"/>
          </a:xfrm>
        </p:spPr>
        <p:txBody>
          <a:bodyPr>
            <a:normAutofit/>
          </a:bodyPr>
          <a:lstStyle/>
          <a:p>
            <a:r>
              <a:rPr lang="en-US" sz="4000" b="1" dirty="0">
                <a:latin typeface="+mn-lt"/>
              </a:rPr>
              <a:t>Phase 3: Dissemination and Implementation Research</a:t>
            </a:r>
          </a:p>
        </p:txBody>
      </p:sp>
      <p:sp>
        <p:nvSpPr>
          <p:cNvPr id="3" name="Content Placeholder 2"/>
          <p:cNvSpPr>
            <a:spLocks noGrp="1"/>
          </p:cNvSpPr>
          <p:nvPr>
            <p:ph idx="1"/>
          </p:nvPr>
        </p:nvSpPr>
        <p:spPr/>
        <p:txBody>
          <a:bodyPr/>
          <a:lstStyle/>
          <a:p>
            <a:r>
              <a:rPr lang="en-US" dirty="0"/>
              <a:t>Study the movement of evidence-based technology and interventions into well accepted OSH practice</a:t>
            </a:r>
          </a:p>
          <a:p>
            <a:r>
              <a:rPr lang="en-US" dirty="0"/>
              <a:t>Identify barriers and facilitators to implementation, dissemination </a:t>
            </a:r>
          </a:p>
          <a:p>
            <a:r>
              <a:rPr lang="en-US" dirty="0"/>
              <a:t>Engage key stakeholders (throughout all translational stages)</a:t>
            </a:r>
          </a:p>
          <a:p>
            <a:r>
              <a:rPr lang="en-US" dirty="0"/>
              <a:t>Focus on occupational health equity</a:t>
            </a:r>
          </a:p>
          <a:p>
            <a:r>
              <a:rPr lang="en-US" dirty="0"/>
              <a:t>Consider and characterize the multi-level context and environment</a:t>
            </a:r>
          </a:p>
          <a:p>
            <a:r>
              <a:rPr lang="en-US" dirty="0"/>
              <a:t>Identify implementation strategies and mechanisms of action  </a:t>
            </a:r>
          </a:p>
          <a:p>
            <a:endParaRPr lang="en-US" dirty="0"/>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5FE9A4D-407A-4EE7-A46A-F4DCE7C83A0A}"/>
              </a:ext>
            </a:extLst>
          </p:cNvPr>
          <p:cNvSpPr>
            <a:spLocks noGrp="1"/>
          </p:cNvSpPr>
          <p:nvPr>
            <p:ph type="sldNum" sz="quarter" idx="12"/>
          </p:nvPr>
        </p:nvSpPr>
        <p:spPr/>
        <p:txBody>
          <a:bodyPr/>
          <a:lstStyle/>
          <a:p>
            <a:fld id="{65CB8815-8635-4F4E-8B74-DD7DA102DDAA}" type="slidenum">
              <a:rPr lang="en-US" smtClean="0"/>
              <a:t>13</a:t>
            </a:fld>
            <a:endParaRPr lang="en-US"/>
          </a:p>
        </p:txBody>
      </p:sp>
    </p:spTree>
    <p:extLst>
      <p:ext uri="{BB962C8B-B14F-4D97-AF65-F5344CB8AC3E}">
        <p14:creationId xmlns:p14="http://schemas.microsoft.com/office/powerpoint/2010/main" val="1411093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2377-6FC2-424F-8D7E-7A193CF5CAB3}"/>
              </a:ext>
            </a:extLst>
          </p:cNvPr>
          <p:cNvSpPr>
            <a:spLocks noGrp="1"/>
          </p:cNvSpPr>
          <p:nvPr>
            <p:ph type="title"/>
          </p:nvPr>
        </p:nvSpPr>
        <p:spPr>
          <a:xfrm>
            <a:off x="587830" y="674913"/>
            <a:ext cx="10994570" cy="762001"/>
          </a:xfrm>
        </p:spPr>
        <p:txBody>
          <a:bodyPr>
            <a:normAutofit/>
          </a:bodyPr>
          <a:lstStyle/>
          <a:p>
            <a:r>
              <a:rPr lang="en-US" sz="4000" b="1" dirty="0">
                <a:solidFill>
                  <a:schemeClr val="tx1"/>
                </a:solidFill>
              </a:rPr>
              <a:t>Implementation Science</a:t>
            </a:r>
          </a:p>
        </p:txBody>
      </p:sp>
      <p:sp>
        <p:nvSpPr>
          <p:cNvPr id="6" name="Slide Number Placeholder 5">
            <a:extLst>
              <a:ext uri="{FF2B5EF4-FFF2-40B4-BE49-F238E27FC236}">
                <a16:creationId xmlns:a16="http://schemas.microsoft.com/office/drawing/2014/main" id="{B03CF174-9440-46B6-B69C-F8FA20492079}"/>
              </a:ext>
            </a:extLst>
          </p:cNvPr>
          <p:cNvSpPr>
            <a:spLocks noGrp="1"/>
          </p:cNvSpPr>
          <p:nvPr>
            <p:ph type="sldNum" sz="quarter" idx="4294967295"/>
          </p:nvPr>
        </p:nvSpPr>
        <p:spPr>
          <a:xfrm>
            <a:off x="9448800" y="6356350"/>
            <a:ext cx="2133600" cy="365125"/>
          </a:xfrm>
          <a:prstGeom prst="rect">
            <a:avLst/>
          </a:prstGeom>
        </p:spPr>
        <p:txBody>
          <a:bodyPr/>
          <a:lstStyle/>
          <a:p>
            <a:pPr algn="r"/>
            <a:fld id="{A7EF2A78-4BE8-4215-97DB-C318B59AAFE5}" type="slidenum">
              <a:rPr lang="en-US" sz="1800" smtClean="0">
                <a:solidFill>
                  <a:schemeClr val="bg2">
                    <a:lumMod val="50000"/>
                  </a:schemeClr>
                </a:solidFill>
              </a:rPr>
              <a:pPr algn="r"/>
              <a:t>14</a:t>
            </a:fld>
            <a:endParaRPr lang="en-US" sz="1800" dirty="0">
              <a:solidFill>
                <a:schemeClr val="bg2">
                  <a:lumMod val="50000"/>
                </a:schemeClr>
              </a:solidFill>
            </a:endParaRPr>
          </a:p>
        </p:txBody>
      </p:sp>
      <p:sp>
        <p:nvSpPr>
          <p:cNvPr id="4" name="TextBox 3">
            <a:extLst>
              <a:ext uri="{FF2B5EF4-FFF2-40B4-BE49-F238E27FC236}">
                <a16:creationId xmlns:a16="http://schemas.microsoft.com/office/drawing/2014/main" id="{7CB56A51-0C64-498C-A902-2E9A10380417}"/>
              </a:ext>
            </a:extLst>
          </p:cNvPr>
          <p:cNvSpPr txBox="1"/>
          <p:nvPr/>
        </p:nvSpPr>
        <p:spPr>
          <a:xfrm>
            <a:off x="587830" y="1741714"/>
            <a:ext cx="10994570" cy="1825986"/>
          </a:xfrm>
          <a:prstGeom prst="rect">
            <a:avLst/>
          </a:prstGeom>
          <a:noFill/>
        </p:spPr>
        <p:txBody>
          <a:bodyPr wrap="square" rtlCol="0">
            <a:spAutoFit/>
          </a:bodyPr>
          <a:lstStyle/>
          <a:p>
            <a:r>
              <a:rPr lang="en-US" sz="2800" dirty="0"/>
              <a:t>Implementation Science is the study of factors that influence the full and effective use of innovations in practice. The goal is not to answer factual questions about what it is, but rather to determine what is required (National Implementation Research Network).</a:t>
            </a:r>
          </a:p>
        </p:txBody>
      </p:sp>
    </p:spTree>
    <p:extLst>
      <p:ext uri="{BB962C8B-B14F-4D97-AF65-F5344CB8AC3E}">
        <p14:creationId xmlns:p14="http://schemas.microsoft.com/office/powerpoint/2010/main" val="98750938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DA217C2-0783-4AC4-8B2C-5F7827DC203C}" type="slidenum">
              <a:rPr lang="en-US" smtClean="0"/>
              <a:t>15</a:t>
            </a:fld>
            <a:endParaRPr lang="en-US" dirty="0"/>
          </a:p>
        </p:txBody>
      </p:sp>
      <p:pic>
        <p:nvPicPr>
          <p:cNvPr id="5" name="Picture 4"/>
          <p:cNvPicPr>
            <a:picLocks noChangeAspect="1"/>
          </p:cNvPicPr>
          <p:nvPr/>
        </p:nvPicPr>
        <p:blipFill>
          <a:blip r:embed="rId2"/>
          <a:stretch>
            <a:fillRect/>
          </a:stretch>
        </p:blipFill>
        <p:spPr>
          <a:xfrm>
            <a:off x="5138928" y="777757"/>
            <a:ext cx="1720215" cy="4752458"/>
          </a:xfrm>
          <a:prstGeom prst="rect">
            <a:avLst/>
          </a:prstGeom>
        </p:spPr>
      </p:pic>
      <p:sp>
        <p:nvSpPr>
          <p:cNvPr id="6" name="TextBox 5"/>
          <p:cNvSpPr txBox="1"/>
          <p:nvPr/>
        </p:nvSpPr>
        <p:spPr>
          <a:xfrm>
            <a:off x="5843016" y="5530215"/>
            <a:ext cx="3118104" cy="369332"/>
          </a:xfrm>
          <a:prstGeom prst="rect">
            <a:avLst/>
          </a:prstGeom>
          <a:noFill/>
        </p:spPr>
        <p:txBody>
          <a:bodyPr wrap="square" rtlCol="0">
            <a:spAutoFit/>
          </a:bodyPr>
          <a:lstStyle/>
          <a:p>
            <a:pPr algn="r"/>
            <a:r>
              <a:rPr lang="en-US" dirty="0"/>
              <a:t>(</a:t>
            </a:r>
            <a:r>
              <a:rPr lang="en-US" dirty="0" err="1"/>
              <a:t>Fixsen</a:t>
            </a:r>
            <a:r>
              <a:rPr lang="en-US" dirty="0"/>
              <a:t> et al. 2005)</a:t>
            </a:r>
          </a:p>
        </p:txBody>
      </p:sp>
    </p:spTree>
    <p:extLst>
      <p:ext uri="{BB962C8B-B14F-4D97-AF65-F5344CB8AC3E}">
        <p14:creationId xmlns:p14="http://schemas.microsoft.com/office/powerpoint/2010/main" val="4049743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F2C11-107E-4BD8-B593-9A116F0BAC68}"/>
              </a:ext>
            </a:extLst>
          </p:cNvPr>
          <p:cNvSpPr>
            <a:spLocks noGrp="1"/>
          </p:cNvSpPr>
          <p:nvPr>
            <p:ph type="title"/>
          </p:nvPr>
        </p:nvSpPr>
        <p:spPr/>
        <p:txBody>
          <a:bodyPr/>
          <a:lstStyle/>
          <a:p>
            <a:r>
              <a:rPr lang="en-US" sz="4000" b="1" dirty="0">
                <a:latin typeface="+mn-lt"/>
                <a:ea typeface="+mn-ea"/>
                <a:cs typeface="+mn-cs"/>
              </a:rPr>
              <a:t>D&amp;I Theories, Models and Framework (TMFs)</a:t>
            </a:r>
          </a:p>
        </p:txBody>
      </p:sp>
      <p:sp>
        <p:nvSpPr>
          <p:cNvPr id="3" name="Content Placeholder 2">
            <a:extLst>
              <a:ext uri="{FF2B5EF4-FFF2-40B4-BE49-F238E27FC236}">
                <a16:creationId xmlns:a16="http://schemas.microsoft.com/office/drawing/2014/main" id="{0B1610B2-982B-4E13-BAEF-2DDDDDF035B6}"/>
              </a:ext>
            </a:extLst>
          </p:cNvPr>
          <p:cNvSpPr>
            <a:spLocks noGrp="1"/>
          </p:cNvSpPr>
          <p:nvPr>
            <p:ph idx="1"/>
          </p:nvPr>
        </p:nvSpPr>
        <p:spPr/>
        <p:txBody>
          <a:bodyPr>
            <a:normAutofit lnSpcReduction="10000"/>
          </a:bodyPr>
          <a:lstStyle/>
          <a:p>
            <a:r>
              <a:rPr lang="en-US" dirty="0"/>
              <a:t>Tools to guide the development and evaluation of D&amp;I studies</a:t>
            </a:r>
          </a:p>
          <a:p>
            <a:r>
              <a:rPr lang="en-US" dirty="0"/>
              <a:t>More than 150 have been identified</a:t>
            </a:r>
          </a:p>
          <a:p>
            <a:r>
              <a:rPr lang="en-US" dirty="0"/>
              <a:t>Commonly used ones:</a:t>
            </a:r>
          </a:p>
          <a:p>
            <a:pPr lvl="1"/>
            <a:r>
              <a:rPr lang="en-US" dirty="0"/>
              <a:t>Consolidated Framework for Implementation Research (CFIR; Damschroder et al., 2009), </a:t>
            </a:r>
          </a:p>
          <a:p>
            <a:pPr lvl="1"/>
            <a:r>
              <a:rPr lang="en-US" dirty="0"/>
              <a:t>RE-AIM (Reach, Effectiveness, Adoption, Implementation, Maintenance) framework (Glasgow et al., 1999; Glasgow et al., 2019) </a:t>
            </a:r>
          </a:p>
          <a:p>
            <a:pPr lvl="1"/>
            <a:r>
              <a:rPr lang="en-US" dirty="0"/>
              <a:t>EPIS (Exploration, Planning, Implementation, Sustainment) framework (Aarons et al., 2011)</a:t>
            </a:r>
          </a:p>
          <a:p>
            <a:pPr lvl="1"/>
            <a:r>
              <a:rPr lang="en-US" dirty="0"/>
              <a:t>Diffusion of Innovation theory (Rogers, 2003)</a:t>
            </a:r>
          </a:p>
          <a:p>
            <a:pPr lvl="1"/>
            <a:r>
              <a:rPr lang="en-US" dirty="0"/>
              <a:t>Theoretical Domains Framework (TDF) (Michie et al., 2005).</a:t>
            </a:r>
          </a:p>
        </p:txBody>
      </p:sp>
    </p:spTree>
    <p:extLst>
      <p:ext uri="{BB962C8B-B14F-4D97-AF65-F5344CB8AC3E}">
        <p14:creationId xmlns:p14="http://schemas.microsoft.com/office/powerpoint/2010/main" val="3605861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DE5EFA-D649-490C-BE9F-0BA3D26CF9A0}"/>
              </a:ext>
            </a:extLst>
          </p:cNvPr>
          <p:cNvSpPr txBox="1"/>
          <p:nvPr/>
        </p:nvSpPr>
        <p:spPr>
          <a:xfrm>
            <a:off x="1524000" y="228601"/>
            <a:ext cx="9144000" cy="707886"/>
          </a:xfrm>
          <a:prstGeom prst="rect">
            <a:avLst/>
          </a:prstGeom>
          <a:noFill/>
        </p:spPr>
        <p:txBody>
          <a:bodyPr wrap="square" rtlCol="0">
            <a:spAutoFit/>
          </a:bodyPr>
          <a:lstStyle/>
          <a:p>
            <a:pPr algn="ctr"/>
            <a:r>
              <a:rPr lang="en-US" sz="4000" b="1" dirty="0"/>
              <a:t>Study designs used in D&amp;I research </a:t>
            </a:r>
          </a:p>
        </p:txBody>
      </p:sp>
      <p:sp>
        <p:nvSpPr>
          <p:cNvPr id="3" name="TextBox 2">
            <a:extLst>
              <a:ext uri="{FF2B5EF4-FFF2-40B4-BE49-F238E27FC236}">
                <a16:creationId xmlns:a16="http://schemas.microsoft.com/office/drawing/2014/main" id="{F8875A5F-3F55-4BB9-8C83-CC0616982FF8}"/>
              </a:ext>
            </a:extLst>
          </p:cNvPr>
          <p:cNvSpPr txBox="1"/>
          <p:nvPr/>
        </p:nvSpPr>
        <p:spPr>
          <a:xfrm>
            <a:off x="598714" y="1382485"/>
            <a:ext cx="11016343" cy="5262979"/>
          </a:xfrm>
          <a:prstGeom prst="rect">
            <a:avLst/>
          </a:prstGeom>
          <a:noFill/>
        </p:spPr>
        <p:txBody>
          <a:bodyPr wrap="square" rtlCol="0">
            <a:spAutoFit/>
          </a:bodyPr>
          <a:lstStyle/>
          <a:p>
            <a:pPr marL="285750" indent="-285750">
              <a:buFont typeface="Arial" panose="020B0604020202020204" pitchFamily="34" charset="0"/>
              <a:buChar char="•"/>
            </a:pPr>
            <a:r>
              <a:rPr lang="en-US" sz="2800" dirty="0"/>
              <a:t>Experimental (e.g., randomized controlled trial, cluster-randomized controlled trial, pragmatic trial, stepped wedge trial, dynamic wait-listed control trial)</a:t>
            </a:r>
          </a:p>
          <a:p>
            <a:pPr marL="285750" indent="-285750">
              <a:buFont typeface="Arial" panose="020B0604020202020204" pitchFamily="34" charset="0"/>
              <a:buChar char="•"/>
            </a:pPr>
            <a:r>
              <a:rPr lang="en-US" sz="2800" dirty="0"/>
              <a:t>Quasi-experimental (e.g., nonequivalent groups, pre-/post-, regression discontinuity, interrupted time series)</a:t>
            </a:r>
          </a:p>
          <a:p>
            <a:pPr marL="285750" indent="-285750">
              <a:buFont typeface="Arial" panose="020B0604020202020204" pitchFamily="34" charset="0"/>
              <a:buChar char="•"/>
            </a:pPr>
            <a:r>
              <a:rPr lang="en-US" sz="2800" dirty="0"/>
              <a:t>Nonexperimental or observational (including designs from epidemiology)</a:t>
            </a:r>
          </a:p>
          <a:p>
            <a:pPr marL="285750" indent="-285750">
              <a:buFont typeface="Arial" panose="020B0604020202020204" pitchFamily="34" charset="0"/>
              <a:buChar char="•"/>
            </a:pPr>
            <a:r>
              <a:rPr lang="en-US" sz="2800" dirty="0"/>
              <a:t>Mixed-methods (i.e., the collection and integration of qualitative and quantitative)</a:t>
            </a:r>
          </a:p>
          <a:p>
            <a:pPr marL="285750" indent="-285750">
              <a:buFont typeface="Arial" panose="020B0604020202020204" pitchFamily="34" charset="0"/>
              <a:buChar char="•"/>
            </a:pPr>
            <a:r>
              <a:rPr lang="en-US" sz="2800" dirty="0"/>
              <a:t>Qualitative methods (e.g., focus groups, </a:t>
            </a:r>
            <a:r>
              <a:rPr lang="en-US" sz="2800" dirty="0" err="1"/>
              <a:t>semistructured</a:t>
            </a:r>
            <a:r>
              <a:rPr lang="en-US" sz="2800" dirty="0"/>
              <a:t> interviews)</a:t>
            </a:r>
          </a:p>
          <a:p>
            <a:pPr marL="285750" indent="-285750">
              <a:buFont typeface="Arial" panose="020B0604020202020204" pitchFamily="34" charset="0"/>
              <a:buChar char="•"/>
            </a:pPr>
            <a:r>
              <a:rPr lang="en-US" sz="2800" dirty="0"/>
              <a:t>System Science approaches (e.g., system dynamics, agent-based modeling)</a:t>
            </a:r>
          </a:p>
          <a:p>
            <a:r>
              <a:rPr lang="en-US" sz="2800" dirty="0"/>
              <a:t>									        </a:t>
            </a:r>
            <a:r>
              <a:rPr lang="en-US" sz="2000" dirty="0"/>
              <a:t>(Gila et al. 2018)</a:t>
            </a:r>
            <a:endParaRPr lang="en-US" sz="2800" dirty="0"/>
          </a:p>
        </p:txBody>
      </p:sp>
      <p:sp>
        <p:nvSpPr>
          <p:cNvPr id="4" name="Slide Number Placeholder 3">
            <a:extLst>
              <a:ext uri="{FF2B5EF4-FFF2-40B4-BE49-F238E27FC236}">
                <a16:creationId xmlns:a16="http://schemas.microsoft.com/office/drawing/2014/main" id="{A3BFF71F-9B13-4910-A657-F1DE6D53B1AB}"/>
              </a:ext>
            </a:extLst>
          </p:cNvPr>
          <p:cNvSpPr>
            <a:spLocks noGrp="1"/>
          </p:cNvSpPr>
          <p:nvPr>
            <p:ph type="sldNum" sz="quarter" idx="12"/>
          </p:nvPr>
        </p:nvSpPr>
        <p:spPr/>
        <p:txBody>
          <a:bodyPr/>
          <a:lstStyle/>
          <a:p>
            <a:fld id="{65CB8815-8635-4F4E-8B74-DD7DA102DDAA}" type="slidenum">
              <a:rPr lang="en-US" smtClean="0"/>
              <a:t>17</a:t>
            </a:fld>
            <a:endParaRPr lang="en-US"/>
          </a:p>
        </p:txBody>
      </p:sp>
    </p:spTree>
    <p:extLst>
      <p:ext uri="{BB962C8B-B14F-4D97-AF65-F5344CB8AC3E}">
        <p14:creationId xmlns:p14="http://schemas.microsoft.com/office/powerpoint/2010/main" val="1041286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Phase 4: Population Impact Research</a:t>
            </a:r>
          </a:p>
        </p:txBody>
      </p:sp>
      <p:sp>
        <p:nvSpPr>
          <p:cNvPr id="3" name="Content Placeholder 2"/>
          <p:cNvSpPr>
            <a:spLocks noGrp="1"/>
          </p:cNvSpPr>
          <p:nvPr>
            <p:ph idx="1"/>
          </p:nvPr>
        </p:nvSpPr>
        <p:spPr/>
        <p:txBody>
          <a:bodyPr/>
          <a:lstStyle/>
          <a:p>
            <a:r>
              <a:rPr lang="en-US" dirty="0"/>
              <a:t>Investigate large-scale use of interventions and their impact</a:t>
            </a:r>
          </a:p>
        </p:txBody>
      </p:sp>
      <p:sp>
        <p:nvSpPr>
          <p:cNvPr id="4" name="Slide Number Placeholder 3">
            <a:extLst>
              <a:ext uri="{FF2B5EF4-FFF2-40B4-BE49-F238E27FC236}">
                <a16:creationId xmlns:a16="http://schemas.microsoft.com/office/drawing/2014/main" id="{AC886A37-5494-4580-922F-6C3F2D2D5573}"/>
              </a:ext>
            </a:extLst>
          </p:cNvPr>
          <p:cNvSpPr>
            <a:spLocks noGrp="1"/>
          </p:cNvSpPr>
          <p:nvPr>
            <p:ph type="sldNum" sz="quarter" idx="12"/>
          </p:nvPr>
        </p:nvSpPr>
        <p:spPr/>
        <p:txBody>
          <a:bodyPr/>
          <a:lstStyle/>
          <a:p>
            <a:fld id="{65CB8815-8635-4F4E-8B74-DD7DA102DDAA}" type="slidenum">
              <a:rPr lang="en-US" smtClean="0"/>
              <a:t>18</a:t>
            </a:fld>
            <a:endParaRPr lang="en-US"/>
          </a:p>
        </p:txBody>
      </p:sp>
    </p:spTree>
    <p:extLst>
      <p:ext uri="{BB962C8B-B14F-4D97-AF65-F5344CB8AC3E}">
        <p14:creationId xmlns:p14="http://schemas.microsoft.com/office/powerpoint/2010/main" val="4191035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8AE6CC-EDB2-46BA-902E-5FF7B69E5429}"/>
              </a:ext>
            </a:extLst>
          </p:cNvPr>
          <p:cNvSpPr txBox="1"/>
          <p:nvPr/>
        </p:nvSpPr>
        <p:spPr>
          <a:xfrm>
            <a:off x="1121228" y="576944"/>
            <a:ext cx="10145485" cy="1323439"/>
          </a:xfrm>
          <a:prstGeom prst="rect">
            <a:avLst/>
          </a:prstGeom>
          <a:noFill/>
        </p:spPr>
        <p:txBody>
          <a:bodyPr wrap="square" rtlCol="0">
            <a:spAutoFit/>
          </a:bodyPr>
          <a:lstStyle/>
          <a:p>
            <a:pPr algn="ctr"/>
            <a:r>
              <a:rPr lang="en-US" sz="4000" b="1" dirty="0"/>
              <a:t>Three examples to assess for translational research in nanotechnology</a:t>
            </a:r>
          </a:p>
        </p:txBody>
      </p:sp>
      <p:sp>
        <p:nvSpPr>
          <p:cNvPr id="3" name="TextBox 2">
            <a:extLst>
              <a:ext uri="{FF2B5EF4-FFF2-40B4-BE49-F238E27FC236}">
                <a16:creationId xmlns:a16="http://schemas.microsoft.com/office/drawing/2014/main" id="{C7CBA185-DD2D-45D1-A334-FE401577FAAE}"/>
              </a:ext>
            </a:extLst>
          </p:cNvPr>
          <p:cNvSpPr txBox="1"/>
          <p:nvPr/>
        </p:nvSpPr>
        <p:spPr>
          <a:xfrm>
            <a:off x="729343" y="2318657"/>
            <a:ext cx="10624458"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t>NIOSH recommended exposure limits for Titanium Dioxide and Carbon Nanotubes/Nanofibers</a:t>
            </a:r>
          </a:p>
          <a:p>
            <a:endParaRPr lang="en-US" sz="2800" dirty="0"/>
          </a:p>
          <a:p>
            <a:pPr marL="285750" indent="-285750">
              <a:buFont typeface="Arial" panose="020B0604020202020204" pitchFamily="34" charset="0"/>
              <a:buChar char="•"/>
            </a:pPr>
            <a:r>
              <a:rPr lang="en-US" sz="2800" dirty="0"/>
              <a:t>WHO Guidelines On Protecting Workers from Potential Risks of Manufactured Nanomaterials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International Risk Governance Council (IRGC) White Paper on Nanotechnology Risk Governance</a:t>
            </a:r>
          </a:p>
        </p:txBody>
      </p:sp>
      <p:sp>
        <p:nvSpPr>
          <p:cNvPr id="4" name="Slide Number Placeholder 3">
            <a:extLst>
              <a:ext uri="{FF2B5EF4-FFF2-40B4-BE49-F238E27FC236}">
                <a16:creationId xmlns:a16="http://schemas.microsoft.com/office/drawing/2014/main" id="{CB3DD0CE-00F1-4F42-9322-6809D7C854D7}"/>
              </a:ext>
            </a:extLst>
          </p:cNvPr>
          <p:cNvSpPr>
            <a:spLocks noGrp="1"/>
          </p:cNvSpPr>
          <p:nvPr>
            <p:ph type="sldNum" sz="quarter" idx="12"/>
          </p:nvPr>
        </p:nvSpPr>
        <p:spPr/>
        <p:txBody>
          <a:bodyPr/>
          <a:lstStyle/>
          <a:p>
            <a:fld id="{65CB8815-8635-4F4E-8B74-DD7DA102DDAA}" type="slidenum">
              <a:rPr lang="en-US" smtClean="0"/>
              <a:t>19</a:t>
            </a:fld>
            <a:endParaRPr lang="en-US"/>
          </a:p>
        </p:txBody>
      </p:sp>
    </p:spTree>
    <p:extLst>
      <p:ext uri="{BB962C8B-B14F-4D97-AF65-F5344CB8AC3E}">
        <p14:creationId xmlns:p14="http://schemas.microsoft.com/office/powerpoint/2010/main" val="2940147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2377-6FC2-424F-8D7E-7A193CF5CAB3}"/>
              </a:ext>
            </a:extLst>
          </p:cNvPr>
          <p:cNvSpPr>
            <a:spLocks noGrp="1"/>
          </p:cNvSpPr>
          <p:nvPr>
            <p:ph type="title"/>
          </p:nvPr>
        </p:nvSpPr>
        <p:spPr>
          <a:xfrm>
            <a:off x="830424" y="1480457"/>
            <a:ext cx="10751976" cy="1513114"/>
          </a:xfrm>
        </p:spPr>
        <p:txBody>
          <a:bodyPr>
            <a:noAutofit/>
          </a:bodyPr>
          <a:lstStyle/>
          <a:p>
            <a:r>
              <a:rPr lang="en-US" sz="2800" b="0" dirty="0">
                <a:solidFill>
                  <a:schemeClr val="tx1"/>
                </a:solidFill>
              </a:rPr>
              <a:t>The occupational safety and health (OSH) field has historically focused on the etiologic end of the research-to-practice continuum rather than the dissemination, implementation and public health impact end. </a:t>
            </a:r>
          </a:p>
        </p:txBody>
      </p:sp>
      <p:sp>
        <p:nvSpPr>
          <p:cNvPr id="6" name="Slide Number Placeholder 5">
            <a:extLst>
              <a:ext uri="{FF2B5EF4-FFF2-40B4-BE49-F238E27FC236}">
                <a16:creationId xmlns:a16="http://schemas.microsoft.com/office/drawing/2014/main" id="{B03CF174-9440-46B6-B69C-F8FA20492079}"/>
              </a:ext>
            </a:extLst>
          </p:cNvPr>
          <p:cNvSpPr>
            <a:spLocks noGrp="1"/>
          </p:cNvSpPr>
          <p:nvPr>
            <p:ph type="sldNum" sz="quarter" idx="4294967295"/>
          </p:nvPr>
        </p:nvSpPr>
        <p:spPr>
          <a:xfrm>
            <a:off x="9448800" y="6356350"/>
            <a:ext cx="2133600" cy="365125"/>
          </a:xfrm>
          <a:prstGeom prst="rect">
            <a:avLst/>
          </a:prstGeom>
        </p:spPr>
        <p:txBody>
          <a:bodyPr/>
          <a:lstStyle/>
          <a:p>
            <a:pPr algn="r"/>
            <a:fld id="{A7EF2A78-4BE8-4215-97DB-C318B59AAFE5}" type="slidenum">
              <a:rPr lang="en-US" sz="1800" smtClean="0">
                <a:solidFill>
                  <a:schemeClr val="bg2">
                    <a:lumMod val="50000"/>
                  </a:schemeClr>
                </a:solidFill>
              </a:rPr>
              <a:pPr algn="r"/>
              <a:t>2</a:t>
            </a:fld>
            <a:endParaRPr lang="en-US" sz="1800" dirty="0">
              <a:solidFill>
                <a:schemeClr val="bg2">
                  <a:lumMod val="50000"/>
                </a:schemeClr>
              </a:solidFill>
            </a:endParaRPr>
          </a:p>
        </p:txBody>
      </p:sp>
    </p:spTree>
    <p:extLst>
      <p:ext uri="{BB962C8B-B14F-4D97-AF65-F5344CB8AC3E}">
        <p14:creationId xmlns:p14="http://schemas.microsoft.com/office/powerpoint/2010/main" val="3372744088"/>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6B5A803-8AA7-46D0-B27D-3EE86C35FE15}"/>
              </a:ext>
            </a:extLst>
          </p:cNvPr>
          <p:cNvSpPr txBox="1"/>
          <p:nvPr/>
        </p:nvSpPr>
        <p:spPr>
          <a:xfrm>
            <a:off x="696686" y="1023257"/>
            <a:ext cx="2830285" cy="3477875"/>
          </a:xfrm>
          <a:prstGeom prst="rect">
            <a:avLst/>
          </a:prstGeom>
          <a:noFill/>
        </p:spPr>
        <p:txBody>
          <a:bodyPr wrap="square" rtlCol="0">
            <a:spAutoFit/>
          </a:bodyPr>
          <a:lstStyle/>
          <a:p>
            <a:endParaRPr lang="en-US" sz="2000" dirty="0"/>
          </a:p>
          <a:p>
            <a:endParaRPr lang="en-US" sz="2000" dirty="0"/>
          </a:p>
          <a:p>
            <a:endParaRPr lang="en-US" sz="2000" dirty="0"/>
          </a:p>
          <a:p>
            <a:endParaRPr lang="en-US" sz="2000" dirty="0"/>
          </a:p>
          <a:p>
            <a:endParaRPr lang="en-US" sz="2000" b="1" dirty="0"/>
          </a:p>
          <a:p>
            <a:r>
              <a:rPr lang="en-US" sz="2000" b="1" dirty="0"/>
              <a:t> </a:t>
            </a:r>
          </a:p>
          <a:p>
            <a:endParaRPr lang="en-US" sz="2000" dirty="0"/>
          </a:p>
          <a:p>
            <a:endParaRPr lang="en-US" sz="2000" dirty="0"/>
          </a:p>
          <a:p>
            <a:endParaRPr lang="en-US" sz="2000" dirty="0"/>
          </a:p>
          <a:p>
            <a:endParaRPr lang="en-US" sz="2000" dirty="0"/>
          </a:p>
          <a:p>
            <a:endParaRPr lang="en-US" sz="2000" dirty="0"/>
          </a:p>
        </p:txBody>
      </p:sp>
      <p:sp>
        <p:nvSpPr>
          <p:cNvPr id="6" name="TextBox 5">
            <a:extLst>
              <a:ext uri="{FF2B5EF4-FFF2-40B4-BE49-F238E27FC236}">
                <a16:creationId xmlns:a16="http://schemas.microsoft.com/office/drawing/2014/main" id="{E95D924F-0AF9-4C51-A2BF-C2BD789561FA}"/>
              </a:ext>
            </a:extLst>
          </p:cNvPr>
          <p:cNvSpPr txBox="1"/>
          <p:nvPr/>
        </p:nvSpPr>
        <p:spPr>
          <a:xfrm>
            <a:off x="1259115" y="2478313"/>
            <a:ext cx="9383486" cy="5201424"/>
          </a:xfrm>
          <a:prstGeom prst="rect">
            <a:avLst/>
          </a:prstGeom>
          <a:noFill/>
        </p:spPr>
        <p:txBody>
          <a:bodyPr wrap="square" rtlCol="0">
            <a:spAutoFit/>
          </a:bodyPr>
          <a:lstStyle/>
          <a:p>
            <a:pPr algn="ctr"/>
            <a:r>
              <a:rPr lang="en-US" sz="3600" b="1" dirty="0"/>
              <a:t>Example 1. NIOSH Recommended exposure limits for TiO</a:t>
            </a:r>
            <a:r>
              <a:rPr lang="en-US" sz="3600" b="1" baseline="-25000" dirty="0"/>
              <a:t>2</a:t>
            </a:r>
            <a:r>
              <a:rPr lang="en-US" sz="3600" b="1" dirty="0"/>
              <a:t> and CNT/CNF</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p:txBody>
      </p:sp>
      <p:sp>
        <p:nvSpPr>
          <p:cNvPr id="2" name="Slide Number Placeholder 1">
            <a:extLst>
              <a:ext uri="{FF2B5EF4-FFF2-40B4-BE49-F238E27FC236}">
                <a16:creationId xmlns:a16="http://schemas.microsoft.com/office/drawing/2014/main" id="{6B2D42D5-683B-4652-89F4-4416B63BADAD}"/>
              </a:ext>
            </a:extLst>
          </p:cNvPr>
          <p:cNvSpPr>
            <a:spLocks noGrp="1"/>
          </p:cNvSpPr>
          <p:nvPr>
            <p:ph type="sldNum" sz="quarter" idx="12"/>
          </p:nvPr>
        </p:nvSpPr>
        <p:spPr/>
        <p:txBody>
          <a:bodyPr/>
          <a:lstStyle/>
          <a:p>
            <a:fld id="{65CB8815-8635-4F4E-8B74-DD7DA102DDAA}" type="slidenum">
              <a:rPr lang="en-US" smtClean="0"/>
              <a:t>20</a:t>
            </a:fld>
            <a:endParaRPr lang="en-US"/>
          </a:p>
        </p:txBody>
      </p:sp>
    </p:spTree>
    <p:extLst>
      <p:ext uri="{BB962C8B-B14F-4D97-AF65-F5344CB8AC3E}">
        <p14:creationId xmlns:p14="http://schemas.microsoft.com/office/powerpoint/2010/main" val="665150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8D7E053-A1FD-4209-AB0D-32045C4216C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599544" y="580103"/>
            <a:ext cx="4412485" cy="5710274"/>
          </a:xfrm>
          <a:prstGeom prst="rect">
            <a:avLst/>
          </a:prstGeom>
          <a:ln>
            <a:noFill/>
          </a:ln>
          <a:effectLst>
            <a:outerShdw blurRad="292100" dist="139700" dir="2700000" algn="tl" rotWithShape="0">
              <a:srgbClr val="333333">
                <a:alpha val="65000"/>
              </a:srgbClr>
            </a:outerShdw>
          </a:effectLst>
        </p:spPr>
      </p:pic>
      <p:sp>
        <p:nvSpPr>
          <p:cNvPr id="2" name="Slide Number Placeholder 1">
            <a:extLst>
              <a:ext uri="{FF2B5EF4-FFF2-40B4-BE49-F238E27FC236}">
                <a16:creationId xmlns:a16="http://schemas.microsoft.com/office/drawing/2014/main" id="{EF42C6C2-4916-4B60-BF06-BAA29FB31011}"/>
              </a:ext>
            </a:extLst>
          </p:cNvPr>
          <p:cNvSpPr>
            <a:spLocks noGrp="1"/>
          </p:cNvSpPr>
          <p:nvPr>
            <p:ph type="sldNum" sz="quarter" idx="12"/>
          </p:nvPr>
        </p:nvSpPr>
        <p:spPr/>
        <p:txBody>
          <a:bodyPr/>
          <a:lstStyle/>
          <a:p>
            <a:fld id="{65CB8815-8635-4F4E-8B74-DD7DA102DDAA}" type="slidenum">
              <a:rPr lang="en-US" smtClean="0"/>
              <a:t>21</a:t>
            </a:fld>
            <a:endParaRPr lang="en-US"/>
          </a:p>
        </p:txBody>
      </p:sp>
      <p:pic>
        <p:nvPicPr>
          <p:cNvPr id="1030" name="Picture 6" descr="Image 1 - Occupational Exposure To Titanium Dioxide: Current Intelligence Bulletin 63">
            <a:extLst>
              <a:ext uri="{FF2B5EF4-FFF2-40B4-BE49-F238E27FC236}">
                <a16:creationId xmlns:a16="http://schemas.microsoft.com/office/drawing/2014/main" id="{388415B3-C178-4AC5-8A15-355797F3CAFD}"/>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172857" y="580103"/>
            <a:ext cx="4419600" cy="5715000"/>
          </a:xfrm>
          <a:prstGeom prst="rect">
            <a:avLst/>
          </a:prstGeom>
          <a:noFill/>
          <a:ln>
            <a:solidFill>
              <a:schemeClr val="tx1">
                <a:lumMod val="85000"/>
                <a:lumOff val="1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973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7" name="Rectangle 5"/>
          <p:cNvSpPr>
            <a:spLocks noGrp="1" noRot="1" noChangeArrowheads="1"/>
          </p:cNvSpPr>
          <p:nvPr>
            <p:ph type="title"/>
          </p:nvPr>
        </p:nvSpPr>
        <p:spPr>
          <a:xfrm>
            <a:off x="3026229" y="653146"/>
            <a:ext cx="6026094" cy="1267333"/>
          </a:xfrm>
        </p:spPr>
        <p:txBody>
          <a:bodyPr>
            <a:normAutofit/>
          </a:bodyPr>
          <a:lstStyle/>
          <a:p>
            <a:pPr eaLnBrk="1" hangingPunct="1">
              <a:defRPr/>
            </a:pPr>
            <a:r>
              <a:rPr lang="en-US" sz="2000" b="1" dirty="0">
                <a:latin typeface="+mn-lt"/>
              </a:rPr>
              <a:t>Quantitative Risk Assessment in Developing</a:t>
            </a:r>
            <a:br>
              <a:rPr lang="en-US" sz="2000" b="1" dirty="0">
                <a:latin typeface="+mn-lt"/>
              </a:rPr>
            </a:br>
            <a:r>
              <a:rPr lang="en-US" sz="2000" b="1" dirty="0">
                <a:latin typeface="+mn-lt"/>
              </a:rPr>
              <a:t>Recommended Exposure Limits for Nanoparticles</a:t>
            </a:r>
          </a:p>
        </p:txBody>
      </p:sp>
      <p:sp>
        <p:nvSpPr>
          <p:cNvPr id="50179" name="Line 6"/>
          <p:cNvSpPr>
            <a:spLocks noChangeShapeType="1"/>
          </p:cNvSpPr>
          <p:nvPr/>
        </p:nvSpPr>
        <p:spPr bwMode="auto">
          <a:xfrm flipV="1">
            <a:off x="7475935" y="3715943"/>
            <a:ext cx="0" cy="383381"/>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solidFill>
                <a:srgbClr val="000514"/>
              </a:solidFill>
            </a:endParaRPr>
          </a:p>
        </p:txBody>
      </p:sp>
      <p:sp>
        <p:nvSpPr>
          <p:cNvPr id="50180" name="Line 7"/>
          <p:cNvSpPr>
            <a:spLocks noChangeShapeType="1"/>
          </p:cNvSpPr>
          <p:nvPr/>
        </p:nvSpPr>
        <p:spPr bwMode="auto">
          <a:xfrm flipV="1">
            <a:off x="7464029" y="2759871"/>
            <a:ext cx="0" cy="383381"/>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solidFill>
                <a:srgbClr val="000514"/>
              </a:solidFill>
            </a:endParaRPr>
          </a:p>
        </p:txBody>
      </p:sp>
      <p:sp>
        <p:nvSpPr>
          <p:cNvPr id="46085" name="Rectangle 8"/>
          <p:cNvSpPr>
            <a:spLocks noChangeArrowheads="1"/>
          </p:cNvSpPr>
          <p:nvPr/>
        </p:nvSpPr>
        <p:spPr bwMode="auto">
          <a:xfrm>
            <a:off x="4174332" y="5022057"/>
            <a:ext cx="3264694" cy="461963"/>
          </a:xfrm>
          <a:prstGeom prst="rect">
            <a:avLst/>
          </a:prstGeom>
          <a:solidFill>
            <a:schemeClr val="accent5">
              <a:lumMod val="50000"/>
            </a:schemeClr>
          </a:solidFill>
          <a:ln w="38100">
            <a:solidFill>
              <a:srgbClr val="FFFF00"/>
            </a:solidFill>
            <a:miter lim="800000"/>
            <a:headEnd/>
            <a:tailEnd/>
          </a:ln>
        </p:spPr>
        <p:txBody>
          <a:bodyPr wrap="none" anchor="ctr"/>
          <a:lstStyle/>
          <a:p>
            <a:pPr>
              <a:defRPr/>
            </a:pPr>
            <a:endParaRPr lang="en-US" sz="1350">
              <a:solidFill>
                <a:srgbClr val="000514"/>
              </a:solidFill>
            </a:endParaRPr>
          </a:p>
        </p:txBody>
      </p:sp>
      <p:sp>
        <p:nvSpPr>
          <p:cNvPr id="46086" name="Rectangle 9"/>
          <p:cNvSpPr>
            <a:spLocks noChangeArrowheads="1"/>
          </p:cNvSpPr>
          <p:nvPr/>
        </p:nvSpPr>
        <p:spPr bwMode="auto">
          <a:xfrm>
            <a:off x="6557964" y="2218137"/>
            <a:ext cx="1813322" cy="497681"/>
          </a:xfrm>
          <a:prstGeom prst="rect">
            <a:avLst/>
          </a:prstGeom>
          <a:solidFill>
            <a:schemeClr val="accent5">
              <a:lumMod val="50000"/>
            </a:schemeClr>
          </a:solidFill>
          <a:ln w="38100">
            <a:solidFill>
              <a:srgbClr val="FFFF00"/>
            </a:solidFill>
            <a:miter lim="800000"/>
            <a:headEnd/>
            <a:tailEnd/>
          </a:ln>
        </p:spPr>
        <p:txBody>
          <a:bodyPr wrap="none" anchor="ctr"/>
          <a:lstStyle/>
          <a:p>
            <a:pPr>
              <a:defRPr/>
            </a:pPr>
            <a:endParaRPr lang="en-US" sz="1350">
              <a:solidFill>
                <a:srgbClr val="000514"/>
              </a:solidFill>
            </a:endParaRPr>
          </a:p>
        </p:txBody>
      </p:sp>
      <p:sp>
        <p:nvSpPr>
          <p:cNvPr id="46087" name="Rectangle 10"/>
          <p:cNvSpPr>
            <a:spLocks noChangeArrowheads="1"/>
          </p:cNvSpPr>
          <p:nvPr/>
        </p:nvSpPr>
        <p:spPr bwMode="auto">
          <a:xfrm>
            <a:off x="6548439" y="4115993"/>
            <a:ext cx="1813322" cy="506015"/>
          </a:xfrm>
          <a:prstGeom prst="rect">
            <a:avLst/>
          </a:prstGeom>
          <a:solidFill>
            <a:schemeClr val="accent5">
              <a:lumMod val="50000"/>
            </a:schemeClr>
          </a:solidFill>
          <a:ln w="38100">
            <a:solidFill>
              <a:srgbClr val="FFFF00"/>
            </a:solidFill>
            <a:miter lim="800000"/>
            <a:headEnd/>
            <a:tailEnd/>
          </a:ln>
        </p:spPr>
        <p:txBody>
          <a:bodyPr wrap="none" anchor="ctr"/>
          <a:lstStyle/>
          <a:p>
            <a:pPr algn="ctr">
              <a:defRPr/>
            </a:pPr>
            <a:endParaRPr lang="en-US" sz="1350">
              <a:solidFill>
                <a:srgbClr val="FFFF00"/>
              </a:solidFill>
            </a:endParaRPr>
          </a:p>
        </p:txBody>
      </p:sp>
      <p:sp>
        <p:nvSpPr>
          <p:cNvPr id="46088" name="Rectangle 11"/>
          <p:cNvSpPr>
            <a:spLocks noChangeArrowheads="1"/>
          </p:cNvSpPr>
          <p:nvPr/>
        </p:nvSpPr>
        <p:spPr bwMode="auto">
          <a:xfrm>
            <a:off x="3328989" y="4124325"/>
            <a:ext cx="1813322" cy="506016"/>
          </a:xfrm>
          <a:prstGeom prst="rect">
            <a:avLst/>
          </a:prstGeom>
          <a:solidFill>
            <a:schemeClr val="accent5">
              <a:lumMod val="50000"/>
            </a:schemeClr>
          </a:solidFill>
          <a:ln w="38100">
            <a:solidFill>
              <a:srgbClr val="FFFF00"/>
            </a:solidFill>
            <a:miter lim="800000"/>
            <a:headEnd/>
            <a:tailEnd/>
          </a:ln>
        </p:spPr>
        <p:txBody>
          <a:bodyPr wrap="none" anchor="ctr"/>
          <a:lstStyle/>
          <a:p>
            <a:pPr>
              <a:defRPr/>
            </a:pPr>
            <a:endParaRPr lang="en-US" sz="1350">
              <a:solidFill>
                <a:srgbClr val="000514"/>
              </a:solidFill>
            </a:endParaRPr>
          </a:p>
        </p:txBody>
      </p:sp>
      <p:sp>
        <p:nvSpPr>
          <p:cNvPr id="46089" name="Rectangle 12"/>
          <p:cNvSpPr>
            <a:spLocks noChangeArrowheads="1"/>
          </p:cNvSpPr>
          <p:nvPr/>
        </p:nvSpPr>
        <p:spPr bwMode="auto">
          <a:xfrm>
            <a:off x="3328989" y="3155157"/>
            <a:ext cx="1813322" cy="534591"/>
          </a:xfrm>
          <a:prstGeom prst="rect">
            <a:avLst/>
          </a:prstGeom>
          <a:solidFill>
            <a:schemeClr val="accent5">
              <a:lumMod val="50000"/>
            </a:schemeClr>
          </a:solidFill>
          <a:ln w="38100">
            <a:solidFill>
              <a:srgbClr val="FFFF00"/>
            </a:solidFill>
            <a:miter lim="800000"/>
            <a:headEnd/>
            <a:tailEnd/>
          </a:ln>
        </p:spPr>
        <p:txBody>
          <a:bodyPr wrap="none" anchor="ctr"/>
          <a:lstStyle/>
          <a:p>
            <a:pPr>
              <a:defRPr/>
            </a:pPr>
            <a:endParaRPr lang="en-US" sz="1350">
              <a:solidFill>
                <a:srgbClr val="000514"/>
              </a:solidFill>
            </a:endParaRPr>
          </a:p>
        </p:txBody>
      </p:sp>
      <p:sp>
        <p:nvSpPr>
          <p:cNvPr id="46090" name="Rectangle 13"/>
          <p:cNvSpPr>
            <a:spLocks noChangeArrowheads="1"/>
          </p:cNvSpPr>
          <p:nvPr/>
        </p:nvSpPr>
        <p:spPr bwMode="auto">
          <a:xfrm>
            <a:off x="6548439" y="3155156"/>
            <a:ext cx="1813322" cy="533400"/>
          </a:xfrm>
          <a:prstGeom prst="rect">
            <a:avLst/>
          </a:prstGeom>
          <a:solidFill>
            <a:schemeClr val="accent5">
              <a:lumMod val="50000"/>
            </a:schemeClr>
          </a:solidFill>
          <a:ln w="38100">
            <a:solidFill>
              <a:srgbClr val="FFFF00"/>
            </a:solidFill>
            <a:miter lim="800000"/>
            <a:headEnd/>
            <a:tailEnd/>
          </a:ln>
        </p:spPr>
        <p:txBody>
          <a:bodyPr wrap="none" anchor="ctr"/>
          <a:lstStyle/>
          <a:p>
            <a:pPr>
              <a:defRPr/>
            </a:pPr>
            <a:endParaRPr lang="en-US" sz="1350">
              <a:solidFill>
                <a:srgbClr val="000514"/>
              </a:solidFill>
            </a:endParaRPr>
          </a:p>
        </p:txBody>
      </p:sp>
      <p:sp>
        <p:nvSpPr>
          <p:cNvPr id="474126" name="Text Box 14"/>
          <p:cNvSpPr txBox="1">
            <a:spLocks noChangeArrowheads="1"/>
          </p:cNvSpPr>
          <p:nvPr/>
        </p:nvSpPr>
        <p:spPr bwMode="auto">
          <a:xfrm>
            <a:off x="4193384" y="5128024"/>
            <a:ext cx="3194447" cy="276999"/>
          </a:xfrm>
          <a:prstGeom prst="rect">
            <a:avLst/>
          </a:prstGeom>
          <a:noFill/>
          <a:ln w="28575">
            <a:noFill/>
            <a:miter lim="800000"/>
            <a:headEnd/>
            <a:tailEnd/>
          </a:ln>
          <a:effectLst/>
        </p:spPr>
        <p:txBody>
          <a:bodyPr>
            <a:spAutoFit/>
          </a:bodyPr>
          <a:lstStyle/>
          <a:p>
            <a:pPr algn="ctr">
              <a:defRPr/>
            </a:pPr>
            <a:r>
              <a:rPr lang="en-US" sz="1200" dirty="0">
                <a:solidFill>
                  <a:srgbClr val="FFFFFF"/>
                </a:solidFill>
                <a:effectLst>
                  <a:outerShdw blurRad="38100" dist="38100" dir="2700000" algn="tl">
                    <a:srgbClr val="000000"/>
                  </a:outerShdw>
                </a:effectLst>
                <a:latin typeface="Arial" charset="0"/>
              </a:rPr>
              <a:t>Assume equal response to equivalent dose</a:t>
            </a:r>
          </a:p>
        </p:txBody>
      </p:sp>
      <p:sp>
        <p:nvSpPr>
          <p:cNvPr id="474127" name="Text Box 15"/>
          <p:cNvSpPr txBox="1">
            <a:spLocks noChangeArrowheads="1"/>
          </p:cNvSpPr>
          <p:nvPr/>
        </p:nvSpPr>
        <p:spPr bwMode="auto">
          <a:xfrm>
            <a:off x="3697487" y="2765870"/>
            <a:ext cx="971550" cy="415498"/>
          </a:xfrm>
          <a:prstGeom prst="rect">
            <a:avLst/>
          </a:prstGeom>
          <a:noFill/>
          <a:ln w="9525">
            <a:noFill/>
            <a:miter lim="800000"/>
            <a:headEnd/>
            <a:tailEnd/>
          </a:ln>
          <a:effectLst/>
        </p:spPr>
        <p:txBody>
          <a:bodyPr>
            <a:spAutoFit/>
          </a:bodyPr>
          <a:lstStyle/>
          <a:p>
            <a:pPr algn="ctr">
              <a:defRPr/>
            </a:pPr>
            <a:r>
              <a:rPr lang="en-US" sz="2100" dirty="0">
                <a:effectLst>
                  <a:outerShdw blurRad="38100" dist="38100" dir="2700000" algn="tl">
                    <a:srgbClr val="000000"/>
                  </a:outerShdw>
                </a:effectLst>
                <a:latin typeface="Tahoma" pitchFamily="34" charset="0"/>
              </a:rPr>
              <a:t>Rat</a:t>
            </a:r>
          </a:p>
        </p:txBody>
      </p:sp>
      <p:sp>
        <p:nvSpPr>
          <p:cNvPr id="474128" name="Text Box 16"/>
          <p:cNvSpPr txBox="1">
            <a:spLocks noChangeArrowheads="1"/>
          </p:cNvSpPr>
          <p:nvPr/>
        </p:nvSpPr>
        <p:spPr bwMode="auto">
          <a:xfrm>
            <a:off x="3409951" y="3159921"/>
            <a:ext cx="1740694" cy="549381"/>
          </a:xfrm>
          <a:prstGeom prst="rect">
            <a:avLst/>
          </a:prstGeom>
          <a:noFill/>
          <a:ln w="28575">
            <a:noFill/>
            <a:miter lim="800000"/>
            <a:headEnd/>
            <a:tailEnd/>
          </a:ln>
          <a:effectLst/>
        </p:spPr>
        <p:txBody>
          <a:bodyPr>
            <a:spAutoFit/>
          </a:bodyPr>
          <a:lstStyle/>
          <a:p>
            <a:pPr algn="ctr">
              <a:lnSpc>
                <a:spcPct val="90000"/>
              </a:lnSpc>
              <a:defRPr/>
            </a:pPr>
            <a:r>
              <a:rPr lang="en-US" sz="1200" dirty="0">
                <a:solidFill>
                  <a:srgbClr val="FFFFFF"/>
                </a:solidFill>
                <a:effectLst>
                  <a:outerShdw blurRad="38100" dist="38100" dir="2700000" algn="tl">
                    <a:srgbClr val="000000"/>
                  </a:outerShdw>
                </a:effectLst>
                <a:latin typeface="Arial" charset="0"/>
              </a:rPr>
              <a:t>Dose-response model  </a:t>
            </a:r>
            <a:r>
              <a:rPr lang="en-US" sz="1050" dirty="0">
                <a:solidFill>
                  <a:srgbClr val="FFFFFF"/>
                </a:solidFill>
                <a:effectLst>
                  <a:outerShdw blurRad="38100" dist="38100" dir="2700000" algn="tl">
                    <a:srgbClr val="000000"/>
                  </a:outerShdw>
                </a:effectLst>
                <a:latin typeface="Arial" charset="0"/>
              </a:rPr>
              <a:t>(particle surface area</a:t>
            </a:r>
            <a:br>
              <a:rPr lang="en-US" sz="1050" dirty="0">
                <a:solidFill>
                  <a:srgbClr val="FFFFFF"/>
                </a:solidFill>
                <a:effectLst>
                  <a:outerShdw blurRad="38100" dist="38100" dir="2700000" algn="tl">
                    <a:srgbClr val="000000"/>
                  </a:outerShdw>
                </a:effectLst>
                <a:latin typeface="Arial" charset="0"/>
              </a:rPr>
            </a:br>
            <a:r>
              <a:rPr lang="en-US" sz="1050" dirty="0">
                <a:solidFill>
                  <a:srgbClr val="FFFFFF"/>
                </a:solidFill>
                <a:effectLst>
                  <a:outerShdw blurRad="38100" dist="38100" dir="2700000" algn="tl">
                    <a:srgbClr val="000000"/>
                  </a:outerShdw>
                </a:effectLst>
                <a:latin typeface="Arial" charset="0"/>
              </a:rPr>
              <a:t>dose in lungs)</a:t>
            </a:r>
          </a:p>
        </p:txBody>
      </p:sp>
      <p:sp>
        <p:nvSpPr>
          <p:cNvPr id="474129" name="Text Box 17"/>
          <p:cNvSpPr txBox="1">
            <a:spLocks noChangeArrowheads="1"/>
          </p:cNvSpPr>
          <p:nvPr/>
        </p:nvSpPr>
        <p:spPr bwMode="auto">
          <a:xfrm>
            <a:off x="3409951" y="4171951"/>
            <a:ext cx="1729979" cy="461665"/>
          </a:xfrm>
          <a:prstGeom prst="rect">
            <a:avLst/>
          </a:prstGeom>
          <a:noFill/>
          <a:ln w="28575">
            <a:noFill/>
            <a:miter lim="800000"/>
            <a:headEnd/>
            <a:tailEnd/>
          </a:ln>
          <a:effectLst/>
        </p:spPr>
        <p:txBody>
          <a:bodyPr>
            <a:spAutoFit/>
          </a:bodyPr>
          <a:lstStyle/>
          <a:p>
            <a:pPr algn="ctr">
              <a:defRPr/>
            </a:pPr>
            <a:r>
              <a:rPr lang="en-US" sz="1200" dirty="0">
                <a:solidFill>
                  <a:srgbClr val="FFFFFF"/>
                </a:solidFill>
                <a:effectLst>
                  <a:outerShdw blurRad="38100" dist="38100" dir="2700000" algn="tl">
                    <a:srgbClr val="000000"/>
                  </a:outerShdw>
                </a:effectLst>
                <a:latin typeface="Arial" charset="0"/>
              </a:rPr>
              <a:t>Calculate lung tissue benchmark dose</a:t>
            </a:r>
          </a:p>
        </p:txBody>
      </p:sp>
      <p:sp>
        <p:nvSpPr>
          <p:cNvPr id="50191" name="Line 18"/>
          <p:cNvSpPr>
            <a:spLocks noChangeShapeType="1"/>
          </p:cNvSpPr>
          <p:nvPr/>
        </p:nvSpPr>
        <p:spPr bwMode="auto">
          <a:xfrm>
            <a:off x="5214939" y="4375547"/>
            <a:ext cx="1302544" cy="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solidFill>
                <a:srgbClr val="000514"/>
              </a:solidFill>
            </a:endParaRPr>
          </a:p>
        </p:txBody>
      </p:sp>
      <p:sp>
        <p:nvSpPr>
          <p:cNvPr id="474131" name="Text Box 19"/>
          <p:cNvSpPr txBox="1">
            <a:spLocks noChangeArrowheads="1"/>
          </p:cNvSpPr>
          <p:nvPr/>
        </p:nvSpPr>
        <p:spPr bwMode="auto">
          <a:xfrm>
            <a:off x="5326858" y="4130280"/>
            <a:ext cx="1064419" cy="276999"/>
          </a:xfrm>
          <a:prstGeom prst="rect">
            <a:avLst/>
          </a:prstGeom>
          <a:noFill/>
          <a:ln w="9525">
            <a:noFill/>
            <a:miter lim="800000"/>
            <a:headEnd/>
            <a:tailEnd/>
          </a:ln>
          <a:effectLst/>
        </p:spPr>
        <p:txBody>
          <a:bodyPr>
            <a:spAutoFit/>
          </a:bodyPr>
          <a:lstStyle/>
          <a:p>
            <a:pPr algn="ctr">
              <a:defRPr/>
            </a:pPr>
            <a:r>
              <a:rPr lang="en-US" sz="1200" dirty="0">
                <a:solidFill>
                  <a:srgbClr val="FFFF00"/>
                </a:solidFill>
                <a:effectLst>
                  <a:outerShdw blurRad="38100" dist="38100" dir="2700000" algn="tl">
                    <a:srgbClr val="000000"/>
                  </a:outerShdw>
                </a:effectLst>
                <a:latin typeface="Tahoma" pitchFamily="34" charset="0"/>
              </a:rPr>
              <a:t>Extrapolate</a:t>
            </a:r>
          </a:p>
        </p:txBody>
      </p:sp>
      <p:sp>
        <p:nvSpPr>
          <p:cNvPr id="50193" name="Line 20"/>
          <p:cNvSpPr>
            <a:spLocks noChangeShapeType="1"/>
          </p:cNvSpPr>
          <p:nvPr/>
        </p:nvSpPr>
        <p:spPr bwMode="auto">
          <a:xfrm>
            <a:off x="4414840" y="4682731"/>
            <a:ext cx="313135" cy="296465"/>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solidFill>
                <a:srgbClr val="000514"/>
              </a:solidFill>
            </a:endParaRPr>
          </a:p>
        </p:txBody>
      </p:sp>
      <p:sp>
        <p:nvSpPr>
          <p:cNvPr id="474133" name="Text Box 21"/>
          <p:cNvSpPr txBox="1">
            <a:spLocks noChangeArrowheads="1"/>
          </p:cNvSpPr>
          <p:nvPr/>
        </p:nvSpPr>
        <p:spPr bwMode="auto">
          <a:xfrm>
            <a:off x="6549630" y="3221831"/>
            <a:ext cx="1859756" cy="424732"/>
          </a:xfrm>
          <a:prstGeom prst="rect">
            <a:avLst/>
          </a:prstGeom>
          <a:noFill/>
          <a:ln w="28575">
            <a:noFill/>
            <a:miter lim="800000"/>
            <a:headEnd/>
            <a:tailEnd/>
          </a:ln>
          <a:effectLst/>
        </p:spPr>
        <p:txBody>
          <a:bodyPr>
            <a:spAutoFit/>
          </a:bodyPr>
          <a:lstStyle/>
          <a:p>
            <a:pPr algn="ctr">
              <a:lnSpc>
                <a:spcPct val="90000"/>
              </a:lnSpc>
              <a:defRPr/>
            </a:pPr>
            <a:r>
              <a:rPr lang="en-US" sz="1200" dirty="0">
                <a:solidFill>
                  <a:srgbClr val="FFFFFF"/>
                </a:solidFill>
                <a:effectLst>
                  <a:outerShdw blurRad="38100" dist="38100" dir="2700000" algn="tl">
                    <a:srgbClr val="000000"/>
                  </a:outerShdw>
                </a:effectLst>
                <a:latin typeface="Arial" charset="0"/>
              </a:rPr>
              <a:t>Working lifetime exposure concentration*</a:t>
            </a:r>
          </a:p>
        </p:txBody>
      </p:sp>
      <p:sp>
        <p:nvSpPr>
          <p:cNvPr id="474134" name="Text Box 22"/>
          <p:cNvSpPr txBox="1">
            <a:spLocks noChangeArrowheads="1"/>
          </p:cNvSpPr>
          <p:nvPr/>
        </p:nvSpPr>
        <p:spPr bwMode="auto">
          <a:xfrm>
            <a:off x="6590111" y="4246961"/>
            <a:ext cx="1743075" cy="276999"/>
          </a:xfrm>
          <a:prstGeom prst="rect">
            <a:avLst/>
          </a:prstGeom>
          <a:noFill/>
          <a:ln w="28575">
            <a:noFill/>
            <a:miter lim="800000"/>
            <a:headEnd/>
            <a:tailEnd/>
          </a:ln>
          <a:effectLst/>
        </p:spPr>
        <p:txBody>
          <a:bodyPr>
            <a:spAutoFit/>
          </a:bodyPr>
          <a:lstStyle/>
          <a:p>
            <a:pPr algn="ctr">
              <a:defRPr/>
            </a:pPr>
            <a:r>
              <a:rPr lang="en-US" sz="1200" dirty="0">
                <a:solidFill>
                  <a:srgbClr val="FFFFFF"/>
                </a:solidFill>
                <a:effectLst>
                  <a:outerShdw blurRad="38100" dist="38100" dir="2700000" algn="tl">
                    <a:srgbClr val="000000"/>
                  </a:outerShdw>
                </a:effectLst>
                <a:latin typeface="Arial" charset="0"/>
              </a:rPr>
              <a:t>Equivalent tissue dose</a:t>
            </a:r>
          </a:p>
        </p:txBody>
      </p:sp>
      <p:sp>
        <p:nvSpPr>
          <p:cNvPr id="50196" name="Line 23"/>
          <p:cNvSpPr>
            <a:spLocks noChangeShapeType="1"/>
          </p:cNvSpPr>
          <p:nvPr/>
        </p:nvSpPr>
        <p:spPr bwMode="auto">
          <a:xfrm rot="5400000">
            <a:off x="6957419" y="4673800"/>
            <a:ext cx="296465" cy="314325"/>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solidFill>
                <a:srgbClr val="000514"/>
              </a:solidFill>
            </a:endParaRPr>
          </a:p>
        </p:txBody>
      </p:sp>
      <p:sp>
        <p:nvSpPr>
          <p:cNvPr id="474136" name="Text Box 24"/>
          <p:cNvSpPr txBox="1">
            <a:spLocks noChangeArrowheads="1"/>
          </p:cNvSpPr>
          <p:nvPr/>
        </p:nvSpPr>
        <p:spPr bwMode="auto">
          <a:xfrm>
            <a:off x="7547373" y="3717132"/>
            <a:ext cx="1291828" cy="383182"/>
          </a:xfrm>
          <a:prstGeom prst="rect">
            <a:avLst/>
          </a:prstGeom>
          <a:noFill/>
          <a:ln w="9525">
            <a:noFill/>
            <a:miter lim="800000"/>
            <a:headEnd/>
            <a:tailEnd/>
          </a:ln>
          <a:effectLst/>
        </p:spPr>
        <p:txBody>
          <a:bodyPr>
            <a:spAutoFit/>
          </a:bodyPr>
          <a:lstStyle/>
          <a:p>
            <a:pPr>
              <a:lnSpc>
                <a:spcPct val="90000"/>
              </a:lnSpc>
              <a:defRPr/>
            </a:pPr>
            <a:r>
              <a:rPr lang="en-US" sz="1050" dirty="0">
                <a:solidFill>
                  <a:srgbClr val="FFFF00"/>
                </a:solidFill>
                <a:effectLst>
                  <a:outerShdw blurRad="38100" dist="38100" dir="2700000" algn="tl">
                    <a:srgbClr val="000000"/>
                  </a:outerShdw>
                </a:effectLst>
                <a:latin typeface="Arial" charset="0"/>
              </a:rPr>
              <a:t>Estimated lung deposition fraction</a:t>
            </a:r>
          </a:p>
        </p:txBody>
      </p:sp>
      <p:sp>
        <p:nvSpPr>
          <p:cNvPr id="474137" name="Text Box 25"/>
          <p:cNvSpPr txBox="1">
            <a:spLocks noChangeArrowheads="1"/>
          </p:cNvSpPr>
          <p:nvPr/>
        </p:nvSpPr>
        <p:spPr bwMode="auto">
          <a:xfrm>
            <a:off x="6823473" y="2250283"/>
            <a:ext cx="1308497" cy="461665"/>
          </a:xfrm>
          <a:prstGeom prst="rect">
            <a:avLst/>
          </a:prstGeom>
          <a:noFill/>
          <a:ln w="28575">
            <a:noFill/>
            <a:miter lim="800000"/>
            <a:headEnd/>
            <a:tailEnd/>
          </a:ln>
          <a:effectLst/>
        </p:spPr>
        <p:txBody>
          <a:bodyPr>
            <a:spAutoFit/>
          </a:bodyPr>
          <a:lstStyle/>
          <a:p>
            <a:pPr algn="ctr">
              <a:defRPr/>
            </a:pPr>
            <a:r>
              <a:rPr lang="en-US" sz="1200" dirty="0">
                <a:solidFill>
                  <a:srgbClr val="FFFFFF"/>
                </a:solidFill>
                <a:effectLst>
                  <a:outerShdw blurRad="38100" dist="38100" dir="2700000" algn="tl">
                    <a:srgbClr val="000000"/>
                  </a:outerShdw>
                </a:effectLst>
                <a:latin typeface="Arial" charset="0"/>
              </a:rPr>
              <a:t>Recommended exposure limit</a:t>
            </a:r>
          </a:p>
        </p:txBody>
      </p:sp>
      <p:sp>
        <p:nvSpPr>
          <p:cNvPr id="474138" name="Text Box 26"/>
          <p:cNvSpPr txBox="1">
            <a:spLocks noChangeArrowheads="1"/>
          </p:cNvSpPr>
          <p:nvPr/>
        </p:nvSpPr>
        <p:spPr bwMode="auto">
          <a:xfrm>
            <a:off x="7547373" y="2762250"/>
            <a:ext cx="1670447" cy="528606"/>
          </a:xfrm>
          <a:prstGeom prst="rect">
            <a:avLst/>
          </a:prstGeom>
          <a:noFill/>
          <a:ln w="9525">
            <a:noFill/>
            <a:miter lim="800000"/>
            <a:headEnd/>
            <a:tailEnd/>
          </a:ln>
          <a:effectLst/>
        </p:spPr>
        <p:txBody>
          <a:bodyPr>
            <a:spAutoFit/>
          </a:bodyPr>
          <a:lstStyle/>
          <a:p>
            <a:pPr>
              <a:lnSpc>
                <a:spcPct val="90000"/>
              </a:lnSpc>
              <a:defRPr/>
            </a:pPr>
            <a:r>
              <a:rPr lang="en-US" sz="1050" dirty="0">
                <a:solidFill>
                  <a:srgbClr val="FFFF00"/>
                </a:solidFill>
                <a:effectLst>
                  <a:outerShdw blurRad="38100" dist="38100" dir="2700000" algn="tl">
                    <a:srgbClr val="000000"/>
                  </a:outerShdw>
                </a:effectLst>
                <a:latin typeface="Arial" charset="0"/>
              </a:rPr>
              <a:t>Technical feasibility of measurement and control</a:t>
            </a:r>
          </a:p>
        </p:txBody>
      </p:sp>
      <p:sp>
        <p:nvSpPr>
          <p:cNvPr id="474139" name="Text Box 27"/>
          <p:cNvSpPr txBox="1">
            <a:spLocks noChangeArrowheads="1"/>
          </p:cNvSpPr>
          <p:nvPr/>
        </p:nvSpPr>
        <p:spPr bwMode="auto">
          <a:xfrm>
            <a:off x="5157790" y="4385073"/>
            <a:ext cx="1293019" cy="497444"/>
          </a:xfrm>
          <a:prstGeom prst="rect">
            <a:avLst/>
          </a:prstGeom>
          <a:noFill/>
          <a:ln w="9525">
            <a:noFill/>
            <a:miter lim="800000"/>
            <a:headEnd/>
            <a:tailEnd/>
          </a:ln>
          <a:effectLst/>
        </p:spPr>
        <p:txBody>
          <a:bodyPr>
            <a:spAutoFit/>
          </a:bodyPr>
          <a:lstStyle/>
          <a:p>
            <a:pPr algn="ctr">
              <a:lnSpc>
                <a:spcPct val="90000"/>
              </a:lnSpc>
              <a:defRPr/>
            </a:pPr>
            <a:r>
              <a:rPr lang="en-US" sz="975" dirty="0">
                <a:solidFill>
                  <a:srgbClr val="FFFF00"/>
                </a:solidFill>
                <a:effectLst>
                  <a:outerShdw blurRad="38100" dist="38100" dir="2700000" algn="tl">
                    <a:srgbClr val="000000"/>
                  </a:outerShdw>
                </a:effectLst>
                <a:latin typeface="Arial" charset="0"/>
              </a:rPr>
              <a:t>(Adjust for species differences in lung surface area)</a:t>
            </a:r>
          </a:p>
        </p:txBody>
      </p:sp>
      <p:sp>
        <p:nvSpPr>
          <p:cNvPr id="50201" name="Text Box 28"/>
          <p:cNvSpPr txBox="1">
            <a:spLocks noChangeArrowheads="1"/>
          </p:cNvSpPr>
          <p:nvPr/>
        </p:nvSpPr>
        <p:spPr bwMode="auto">
          <a:xfrm>
            <a:off x="6031112" y="5505451"/>
            <a:ext cx="4160044" cy="24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4300" indent="-114300" eaLnBrk="0" hangingPunct="0">
              <a:defRPr i="1">
                <a:solidFill>
                  <a:schemeClr val="tx1"/>
                </a:solidFill>
                <a:latin typeface="Garamond" pitchFamily="18" charset="0"/>
              </a:defRPr>
            </a:lvl1pPr>
            <a:lvl2pPr marL="742950" indent="-285750" eaLnBrk="0" hangingPunct="0">
              <a:defRPr i="1">
                <a:solidFill>
                  <a:schemeClr val="tx1"/>
                </a:solidFill>
                <a:latin typeface="Garamond" pitchFamily="18" charset="0"/>
              </a:defRPr>
            </a:lvl2pPr>
            <a:lvl3pPr marL="1143000" indent="-228600" eaLnBrk="0" hangingPunct="0">
              <a:defRPr i="1">
                <a:solidFill>
                  <a:schemeClr val="tx1"/>
                </a:solidFill>
                <a:latin typeface="Garamond" pitchFamily="18" charset="0"/>
              </a:defRPr>
            </a:lvl3pPr>
            <a:lvl4pPr marL="1600200" indent="-228600" eaLnBrk="0" hangingPunct="0">
              <a:defRPr i="1">
                <a:solidFill>
                  <a:schemeClr val="tx1"/>
                </a:solidFill>
                <a:latin typeface="Garamond" pitchFamily="18" charset="0"/>
              </a:defRPr>
            </a:lvl4pPr>
            <a:lvl5pPr marL="2057400" indent="-228600" eaLnBrk="0" hangingPunct="0">
              <a:defRPr i="1">
                <a:solidFill>
                  <a:schemeClr val="tx1"/>
                </a:solidFill>
                <a:latin typeface="Garamond" pitchFamily="18" charset="0"/>
              </a:defRPr>
            </a:lvl5pPr>
            <a:lvl6pPr marL="2514600" indent="-228600" eaLnBrk="0" fontAlgn="base" hangingPunct="0">
              <a:spcBef>
                <a:spcPct val="0"/>
              </a:spcBef>
              <a:spcAft>
                <a:spcPct val="0"/>
              </a:spcAft>
              <a:defRPr i="1">
                <a:solidFill>
                  <a:schemeClr val="tx1"/>
                </a:solidFill>
                <a:latin typeface="Garamond" pitchFamily="18" charset="0"/>
              </a:defRPr>
            </a:lvl6pPr>
            <a:lvl7pPr marL="2971800" indent="-228600" eaLnBrk="0" fontAlgn="base" hangingPunct="0">
              <a:spcBef>
                <a:spcPct val="0"/>
              </a:spcBef>
              <a:spcAft>
                <a:spcPct val="0"/>
              </a:spcAft>
              <a:defRPr i="1">
                <a:solidFill>
                  <a:schemeClr val="tx1"/>
                </a:solidFill>
                <a:latin typeface="Garamond" pitchFamily="18" charset="0"/>
              </a:defRPr>
            </a:lvl7pPr>
            <a:lvl8pPr marL="3429000" indent="-228600" eaLnBrk="0" fontAlgn="base" hangingPunct="0">
              <a:spcBef>
                <a:spcPct val="0"/>
              </a:spcBef>
              <a:spcAft>
                <a:spcPct val="0"/>
              </a:spcAft>
              <a:defRPr i="1">
                <a:solidFill>
                  <a:schemeClr val="tx1"/>
                </a:solidFill>
                <a:latin typeface="Garamond" pitchFamily="18" charset="0"/>
              </a:defRPr>
            </a:lvl8pPr>
            <a:lvl9pPr marL="3886200" indent="-228600" eaLnBrk="0" fontAlgn="base" hangingPunct="0">
              <a:spcBef>
                <a:spcPct val="0"/>
              </a:spcBef>
              <a:spcAft>
                <a:spcPct val="0"/>
              </a:spcAft>
              <a:defRPr i="1">
                <a:solidFill>
                  <a:schemeClr val="tx1"/>
                </a:solidFill>
                <a:latin typeface="Garamond" pitchFamily="18" charset="0"/>
              </a:defRPr>
            </a:lvl9pPr>
          </a:lstStyle>
          <a:p>
            <a:pPr eaLnBrk="1" hangingPunct="1">
              <a:lnSpc>
                <a:spcPct val="95000"/>
              </a:lnSpc>
            </a:pPr>
            <a:r>
              <a:rPr lang="en-US" sz="1050" i="0" dirty="0">
                <a:solidFill>
                  <a:srgbClr val="000514"/>
                </a:solidFill>
                <a:latin typeface="Arial Narrow" pitchFamily="34" charset="0"/>
              </a:rPr>
              <a:t>*Compare rat-based risk estimates with confidence intervals from human studies</a:t>
            </a:r>
          </a:p>
        </p:txBody>
      </p:sp>
      <p:sp>
        <p:nvSpPr>
          <p:cNvPr id="474141" name="Text Box 29"/>
          <p:cNvSpPr txBox="1">
            <a:spLocks noChangeArrowheads="1"/>
          </p:cNvSpPr>
          <p:nvPr/>
        </p:nvSpPr>
        <p:spPr bwMode="auto">
          <a:xfrm>
            <a:off x="6930034" y="1822881"/>
            <a:ext cx="1063228" cy="415498"/>
          </a:xfrm>
          <a:prstGeom prst="rect">
            <a:avLst/>
          </a:prstGeom>
          <a:noFill/>
          <a:ln w="9525">
            <a:noFill/>
            <a:miter lim="800000"/>
            <a:headEnd/>
            <a:tailEnd/>
          </a:ln>
          <a:effectLst/>
        </p:spPr>
        <p:txBody>
          <a:bodyPr>
            <a:spAutoFit/>
          </a:bodyPr>
          <a:lstStyle/>
          <a:p>
            <a:pPr algn="ctr">
              <a:defRPr/>
            </a:pPr>
            <a:r>
              <a:rPr lang="en-US" sz="2100" dirty="0">
                <a:effectLst>
                  <a:outerShdw blurRad="38100" dist="38100" dir="2700000" algn="tl">
                    <a:srgbClr val="000000"/>
                  </a:outerShdw>
                </a:effectLst>
                <a:latin typeface="Tahoma" pitchFamily="34" charset="0"/>
              </a:rPr>
              <a:t>Human</a:t>
            </a:r>
          </a:p>
        </p:txBody>
      </p:sp>
      <p:sp>
        <p:nvSpPr>
          <p:cNvPr id="50203" name="Line 30"/>
          <p:cNvSpPr>
            <a:spLocks noChangeShapeType="1"/>
          </p:cNvSpPr>
          <p:nvPr/>
        </p:nvSpPr>
        <p:spPr bwMode="auto">
          <a:xfrm flipV="1">
            <a:off x="4235054" y="3712371"/>
            <a:ext cx="0" cy="383381"/>
          </a:xfrm>
          <a:prstGeom prst="line">
            <a:avLst/>
          </a:prstGeom>
          <a:noFill/>
          <a:ln w="57150">
            <a:solidFill>
              <a:schemeClr val="hlink"/>
            </a:solidFill>
            <a:round/>
            <a:headEnd type="triangle" w="med" len="med"/>
            <a:tailEnd type="none" w="lg" len="lg"/>
          </a:ln>
          <a:extLst>
            <a:ext uri="{909E8E84-426E-40DD-AFC4-6F175D3DCCD1}">
              <a14:hiddenFill xmlns:a14="http://schemas.microsoft.com/office/drawing/2010/main">
                <a:noFill/>
              </a14:hiddenFill>
            </a:ext>
          </a:extLst>
        </p:spPr>
        <p:txBody>
          <a:bodyPr/>
          <a:lstStyle/>
          <a:p>
            <a:endParaRPr lang="en-US" sz="1350">
              <a:solidFill>
                <a:srgbClr val="000514"/>
              </a:solidFill>
            </a:endParaRPr>
          </a:p>
        </p:txBody>
      </p:sp>
      <p:sp>
        <p:nvSpPr>
          <p:cNvPr id="2" name="Slide Number Placeholder 1">
            <a:extLst>
              <a:ext uri="{FF2B5EF4-FFF2-40B4-BE49-F238E27FC236}">
                <a16:creationId xmlns:a16="http://schemas.microsoft.com/office/drawing/2014/main" id="{4B46F8B8-DB3A-49DA-A300-7DEBD8094828}"/>
              </a:ext>
            </a:extLst>
          </p:cNvPr>
          <p:cNvSpPr>
            <a:spLocks noGrp="1"/>
          </p:cNvSpPr>
          <p:nvPr>
            <p:ph type="sldNum" sz="quarter" idx="12"/>
          </p:nvPr>
        </p:nvSpPr>
        <p:spPr/>
        <p:txBody>
          <a:bodyPr/>
          <a:lstStyle/>
          <a:p>
            <a:fld id="{65CB8815-8635-4F4E-8B74-DD7DA102DDAA}" type="slidenum">
              <a:rPr lang="en-US" smtClean="0"/>
              <a:t>22</a:t>
            </a:fld>
            <a:endParaRPr lang="en-US"/>
          </a:p>
        </p:txBody>
      </p:sp>
    </p:spTree>
    <p:extLst>
      <p:ext uri="{BB962C8B-B14F-4D97-AF65-F5344CB8AC3E}">
        <p14:creationId xmlns:p14="http://schemas.microsoft.com/office/powerpoint/2010/main" val="3353985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173162"/>
          </a:xfrm>
        </p:spPr>
        <p:txBody>
          <a:bodyPr>
            <a:normAutofit/>
          </a:bodyPr>
          <a:lstStyle/>
          <a:p>
            <a:pPr algn="ctr"/>
            <a:r>
              <a:rPr lang="en-US" sz="4000" b="1" dirty="0">
                <a:latin typeface="+mn-lt"/>
              </a:rPr>
              <a:t>Ultrafine (</a:t>
            </a:r>
            <a:r>
              <a:rPr lang="en-US" sz="4000" b="1" dirty="0" err="1">
                <a:latin typeface="+mn-lt"/>
              </a:rPr>
              <a:t>Nanoscale</a:t>
            </a:r>
            <a:r>
              <a:rPr lang="en-US" sz="4000" b="1" dirty="0">
                <a:latin typeface="+mn-lt"/>
              </a:rPr>
              <a:t>) TiO</a:t>
            </a:r>
            <a:r>
              <a:rPr lang="en-US" sz="4000" b="1" baseline="-25000" dirty="0">
                <a:latin typeface="+mn-lt"/>
              </a:rPr>
              <a:t>2</a:t>
            </a:r>
          </a:p>
        </p:txBody>
      </p:sp>
      <p:sp>
        <p:nvSpPr>
          <p:cNvPr id="3" name="Content Placeholder 2"/>
          <p:cNvSpPr>
            <a:spLocks noGrp="1"/>
          </p:cNvSpPr>
          <p:nvPr>
            <p:ph idx="1"/>
          </p:nvPr>
        </p:nvSpPr>
        <p:spPr>
          <a:xfrm>
            <a:off x="1111170" y="1643604"/>
            <a:ext cx="10069974" cy="4939759"/>
          </a:xfrm>
        </p:spPr>
        <p:txBody>
          <a:bodyPr>
            <a:normAutofit/>
          </a:bodyPr>
          <a:lstStyle/>
          <a:p>
            <a:r>
              <a:rPr lang="en-US" dirty="0"/>
              <a:t>Recommended Exposure Limit</a:t>
            </a:r>
          </a:p>
          <a:p>
            <a:pPr lvl="1"/>
            <a:r>
              <a:rPr lang="en-US" sz="2800" dirty="0"/>
              <a:t>0.3 mg/m</a:t>
            </a:r>
            <a:r>
              <a:rPr lang="en-US" sz="2800" baseline="30000" dirty="0"/>
              <a:t>3</a:t>
            </a:r>
            <a:r>
              <a:rPr lang="en-US" sz="2800" dirty="0"/>
              <a:t> (TWA for up to 10 hrs/day for a working lifetime)</a:t>
            </a:r>
          </a:p>
          <a:p>
            <a:pPr lvl="1"/>
            <a:r>
              <a:rPr lang="en-US" sz="2800" dirty="0"/>
              <a:t>Estimated to reduce risk of lung cancer below</a:t>
            </a:r>
            <a:br>
              <a:rPr lang="en-US" sz="2800" dirty="0"/>
            </a:br>
            <a:r>
              <a:rPr lang="en-US" sz="2800" dirty="0"/>
              <a:t>1 in 1,000</a:t>
            </a:r>
          </a:p>
        </p:txBody>
      </p:sp>
      <p:sp>
        <p:nvSpPr>
          <p:cNvPr id="4" name="Slide Number Placeholder 3">
            <a:extLst>
              <a:ext uri="{FF2B5EF4-FFF2-40B4-BE49-F238E27FC236}">
                <a16:creationId xmlns:a16="http://schemas.microsoft.com/office/drawing/2014/main" id="{2009E1B9-A37E-4917-86E4-753BFD3F6769}"/>
              </a:ext>
            </a:extLst>
          </p:cNvPr>
          <p:cNvSpPr>
            <a:spLocks noGrp="1"/>
          </p:cNvSpPr>
          <p:nvPr>
            <p:ph type="sldNum" sz="quarter" idx="12"/>
          </p:nvPr>
        </p:nvSpPr>
        <p:spPr/>
        <p:txBody>
          <a:bodyPr/>
          <a:lstStyle/>
          <a:p>
            <a:fld id="{65CB8815-8635-4F4E-8B74-DD7DA102DDAA}" type="slidenum">
              <a:rPr lang="en-US" smtClean="0"/>
              <a:t>23</a:t>
            </a:fld>
            <a:endParaRPr lang="en-US"/>
          </a:p>
        </p:txBody>
      </p:sp>
    </p:spTree>
    <p:extLst>
      <p:ext uri="{BB962C8B-B14F-4D97-AF65-F5344CB8AC3E}">
        <p14:creationId xmlns:p14="http://schemas.microsoft.com/office/powerpoint/2010/main" val="2346477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8543" y="1055914"/>
            <a:ext cx="8000999" cy="864565"/>
          </a:xfrm>
        </p:spPr>
        <p:txBody>
          <a:bodyPr>
            <a:normAutofit fontScale="90000"/>
          </a:bodyPr>
          <a:lstStyle/>
          <a:p>
            <a:pPr eaLnBrk="1" hangingPunct="1">
              <a:defRPr/>
            </a:pPr>
            <a:r>
              <a:rPr lang="en-US" b="1" dirty="0">
                <a:latin typeface="+mn-lt"/>
              </a:rPr>
              <a:t>Risk Assessment: Carbon Nanotubes</a:t>
            </a:r>
            <a:br>
              <a:rPr lang="en-US" b="1" dirty="0"/>
            </a:br>
            <a:br>
              <a:rPr lang="en-US" b="1" dirty="0"/>
            </a:br>
            <a:endParaRPr lang="en-US" b="1" dirty="0"/>
          </a:p>
        </p:txBody>
      </p:sp>
      <p:sp>
        <p:nvSpPr>
          <p:cNvPr id="3" name="Content Placeholder 2"/>
          <p:cNvSpPr>
            <a:spLocks noGrp="1"/>
          </p:cNvSpPr>
          <p:nvPr>
            <p:ph idx="1"/>
          </p:nvPr>
        </p:nvSpPr>
        <p:spPr>
          <a:xfrm>
            <a:off x="892628" y="1491343"/>
            <a:ext cx="10461171" cy="4685620"/>
          </a:xfrm>
        </p:spPr>
        <p:txBody>
          <a:bodyPr>
            <a:normAutofit/>
          </a:bodyPr>
          <a:lstStyle/>
          <a:p>
            <a:pPr>
              <a:lnSpc>
                <a:spcPts val="2520"/>
              </a:lnSpc>
              <a:buClr>
                <a:srgbClr val="FFFF00"/>
              </a:buClr>
              <a:defRPr/>
            </a:pPr>
            <a:endParaRPr lang="en-US" dirty="0">
              <a:solidFill>
                <a:schemeClr val="bg1"/>
              </a:solidFill>
            </a:endParaRPr>
          </a:p>
          <a:p>
            <a:pPr>
              <a:lnSpc>
                <a:spcPts val="2520"/>
              </a:lnSpc>
              <a:buClr>
                <a:schemeClr val="tx1"/>
              </a:buClr>
              <a:defRPr/>
            </a:pPr>
            <a:r>
              <a:rPr lang="en-US" dirty="0"/>
              <a:t>Used data from Ma-Hock (2009)</a:t>
            </a:r>
          </a:p>
          <a:p>
            <a:pPr lvl="1">
              <a:lnSpc>
                <a:spcPts val="2520"/>
              </a:lnSpc>
              <a:buClr>
                <a:schemeClr val="tx1"/>
              </a:buClr>
              <a:defRPr/>
            </a:pPr>
            <a:r>
              <a:rPr lang="en-US" sz="2800" dirty="0" err="1"/>
              <a:t>Wistar</a:t>
            </a:r>
            <a:r>
              <a:rPr lang="en-US" sz="2800" dirty="0"/>
              <a:t> rats exposed by inhalation to 0.1, 0.5, 2.5 mg/m</a:t>
            </a:r>
            <a:r>
              <a:rPr lang="en-US" sz="2800" baseline="30000" dirty="0"/>
              <a:t>3</a:t>
            </a:r>
            <a:r>
              <a:rPr lang="en-US" sz="2800" dirty="0"/>
              <a:t> multiwall carbon nanotubes (6 hr/day, 5 days/wk, 15 wks)</a:t>
            </a:r>
          </a:p>
          <a:p>
            <a:pPr>
              <a:lnSpc>
                <a:spcPts val="2520"/>
              </a:lnSpc>
              <a:buClr>
                <a:schemeClr val="tx1"/>
              </a:buClr>
              <a:defRPr/>
            </a:pPr>
            <a:r>
              <a:rPr lang="en-US" dirty="0"/>
              <a:t>Recommended Exposure Limit (REL) for respirable CNT/CNF 1 µg/m</a:t>
            </a:r>
            <a:r>
              <a:rPr lang="en-US" baseline="30000" dirty="0"/>
              <a:t>3</a:t>
            </a:r>
            <a:r>
              <a:rPr lang="en-US" dirty="0"/>
              <a:t>  (as elemental carbon) as an 8-hr TWA.</a:t>
            </a:r>
          </a:p>
          <a:p>
            <a:pPr>
              <a:lnSpc>
                <a:spcPts val="2520"/>
              </a:lnSpc>
              <a:buClr>
                <a:schemeClr val="tx1"/>
              </a:buClr>
              <a:defRPr/>
            </a:pPr>
            <a:r>
              <a:rPr lang="en-US" dirty="0"/>
              <a:t>Reduce risk of pulmonary fibrosis and acute pulmonary inflammation.</a:t>
            </a:r>
          </a:p>
        </p:txBody>
      </p:sp>
      <p:sp>
        <p:nvSpPr>
          <p:cNvPr id="4" name="Slide Number Placeholder 3">
            <a:extLst>
              <a:ext uri="{FF2B5EF4-FFF2-40B4-BE49-F238E27FC236}">
                <a16:creationId xmlns:a16="http://schemas.microsoft.com/office/drawing/2014/main" id="{1920A085-3001-47B8-9D14-E7ADBF905A5C}"/>
              </a:ext>
            </a:extLst>
          </p:cNvPr>
          <p:cNvSpPr>
            <a:spLocks noGrp="1"/>
          </p:cNvSpPr>
          <p:nvPr>
            <p:ph type="sldNum" sz="quarter" idx="12"/>
          </p:nvPr>
        </p:nvSpPr>
        <p:spPr/>
        <p:txBody>
          <a:bodyPr/>
          <a:lstStyle/>
          <a:p>
            <a:fld id="{65CB8815-8635-4F4E-8B74-DD7DA102DDAA}" type="slidenum">
              <a:rPr lang="en-US" smtClean="0"/>
              <a:t>24</a:t>
            </a:fld>
            <a:endParaRPr lang="en-US"/>
          </a:p>
        </p:txBody>
      </p:sp>
    </p:spTree>
    <p:extLst>
      <p:ext uri="{BB962C8B-B14F-4D97-AF65-F5344CB8AC3E}">
        <p14:creationId xmlns:p14="http://schemas.microsoft.com/office/powerpoint/2010/main" val="1354939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34B628E-5A0C-4DE4-B293-488FCCDDDB88}"/>
              </a:ext>
            </a:extLst>
          </p:cNvPr>
          <p:cNvGraphicFramePr>
            <a:graphicFrameLocks noGrp="1"/>
          </p:cNvGraphicFramePr>
          <p:nvPr>
            <p:extLst>
              <p:ext uri="{D42A27DB-BD31-4B8C-83A1-F6EECF244321}">
                <p14:modId xmlns:p14="http://schemas.microsoft.com/office/powerpoint/2010/main" val="2400693003"/>
              </p:ext>
            </p:extLst>
          </p:nvPr>
        </p:nvGraphicFramePr>
        <p:xfrm>
          <a:off x="682171" y="580368"/>
          <a:ext cx="10866363" cy="5585118"/>
        </p:xfrm>
        <a:graphic>
          <a:graphicData uri="http://schemas.openxmlformats.org/drawingml/2006/table">
            <a:tbl>
              <a:tblPr firstRow="1" bandRow="1">
                <a:tableStyleId>{5C22544A-7EE6-4342-B048-85BDC9FD1C3A}</a:tableStyleId>
              </a:tblPr>
              <a:tblGrid>
                <a:gridCol w="1300257">
                  <a:extLst>
                    <a:ext uri="{9D8B030D-6E8A-4147-A177-3AD203B41FA5}">
                      <a16:colId xmlns:a16="http://schemas.microsoft.com/office/drawing/2014/main" val="1415387193"/>
                    </a:ext>
                  </a:extLst>
                </a:gridCol>
                <a:gridCol w="3422378">
                  <a:extLst>
                    <a:ext uri="{9D8B030D-6E8A-4147-A177-3AD203B41FA5}">
                      <a16:colId xmlns:a16="http://schemas.microsoft.com/office/drawing/2014/main" val="3273434447"/>
                    </a:ext>
                  </a:extLst>
                </a:gridCol>
                <a:gridCol w="6143728">
                  <a:extLst>
                    <a:ext uri="{9D8B030D-6E8A-4147-A177-3AD203B41FA5}">
                      <a16:colId xmlns:a16="http://schemas.microsoft.com/office/drawing/2014/main" val="2438348639"/>
                    </a:ext>
                  </a:extLst>
                </a:gridCol>
              </a:tblGrid>
              <a:tr h="871435">
                <a:tc gridSpan="3">
                  <a:txBody>
                    <a:bodyPr/>
                    <a:lstStyle/>
                    <a:p>
                      <a:pPr marL="0" marR="0" algn="ctr">
                        <a:lnSpc>
                          <a:spcPct val="107000"/>
                        </a:lnSpc>
                        <a:spcBef>
                          <a:spcPts val="0"/>
                        </a:spcBef>
                        <a:spcAft>
                          <a:spcPts val="0"/>
                        </a:spcAft>
                      </a:pPr>
                      <a:r>
                        <a:rPr lang="en-US" sz="2600" dirty="0">
                          <a:effectLst/>
                        </a:rPr>
                        <a:t>Example 1: Recommended Exposure Limits </a:t>
                      </a:r>
                      <a:endParaRPr lang="en-US" sz="1800" dirty="0">
                        <a:effectLst/>
                      </a:endParaRPr>
                    </a:p>
                    <a:p>
                      <a:pPr marL="0" marR="0" algn="ctr">
                        <a:lnSpc>
                          <a:spcPct val="107000"/>
                        </a:lnSpc>
                        <a:spcBef>
                          <a:spcPts val="0"/>
                        </a:spcBef>
                        <a:spcAft>
                          <a:spcPts val="0"/>
                        </a:spcAft>
                      </a:pPr>
                      <a:r>
                        <a:rPr lang="en-US" sz="2600" dirty="0">
                          <a:effectLst/>
                        </a:rPr>
                        <a:t>(TiO</a:t>
                      </a:r>
                      <a:r>
                        <a:rPr lang="en-US" sz="2600" baseline="-25000" dirty="0">
                          <a:effectLst/>
                        </a:rPr>
                        <a:t>2 </a:t>
                      </a:r>
                      <a:r>
                        <a:rPr lang="en-US" sz="2600" baseline="0" dirty="0">
                          <a:effectLst/>
                        </a:rPr>
                        <a:t> &amp; CNT/</a:t>
                      </a:r>
                      <a:r>
                        <a:rPr lang="en-US" sz="2600" baseline="0">
                          <a:effectLst/>
                        </a:rPr>
                        <a:t>CNF</a:t>
                      </a:r>
                      <a:r>
                        <a:rPr lang="en-US" sz="2600">
                          <a:effectLst/>
                        </a:rPr>
                        <a:t>)</a:t>
                      </a:r>
                      <a:r>
                        <a:rPr lang="en-US" sz="2600" baseline="30000">
                          <a:effectLst/>
                        </a:rPr>
                        <a:t>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68345336"/>
                  </a:ext>
                </a:extLst>
              </a:tr>
              <a:tr h="1095939">
                <a:tc>
                  <a:txBody>
                    <a:bodyPr/>
                    <a:lstStyle/>
                    <a:p>
                      <a:pPr marL="0" marR="0">
                        <a:lnSpc>
                          <a:spcPct val="107000"/>
                        </a:lnSpc>
                        <a:spcBef>
                          <a:spcPts val="0"/>
                        </a:spcBef>
                        <a:spcAft>
                          <a:spcPts val="0"/>
                        </a:spcAft>
                      </a:pPr>
                      <a:r>
                        <a:rPr lang="en-US" sz="2200">
                          <a:effectLst/>
                        </a:rPr>
                        <a:t> T</a:t>
                      </a:r>
                      <a:r>
                        <a:rPr lang="en-US" sz="2200" baseline="-250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tc>
                  <a:txBody>
                    <a:bodyPr/>
                    <a:lstStyle/>
                    <a:p>
                      <a:pPr marL="0" marR="0">
                        <a:lnSpc>
                          <a:spcPct val="107000"/>
                        </a:lnSpc>
                        <a:spcBef>
                          <a:spcPts val="0"/>
                        </a:spcBef>
                        <a:spcAft>
                          <a:spcPts val="0"/>
                        </a:spcAft>
                      </a:pPr>
                      <a:r>
                        <a:rPr lang="en-US" sz="2200">
                          <a:effectLst/>
                        </a:rPr>
                        <a:t>Basic Science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200" dirty="0">
                          <a:effectLst/>
                        </a:rPr>
                        <a:t>Ultrafine and fiber toxicity</a:t>
                      </a:r>
                      <a:endParaRPr lang="en-US" sz="1800" dirty="0">
                        <a:effectLst/>
                      </a:endParaRPr>
                    </a:p>
                    <a:p>
                      <a:pPr marL="342900" marR="0" lvl="0" indent="-342900">
                        <a:lnSpc>
                          <a:spcPct val="107000"/>
                        </a:lnSpc>
                        <a:spcBef>
                          <a:spcPts val="0"/>
                        </a:spcBef>
                        <a:spcAft>
                          <a:spcPts val="0"/>
                        </a:spcAft>
                        <a:buFont typeface="Symbol" panose="05050102010706020507" pitchFamily="18" charset="2"/>
                        <a:buChar char=""/>
                      </a:pPr>
                      <a:r>
                        <a:rPr lang="en-US" sz="2200" dirty="0">
                          <a:effectLst/>
                        </a:rPr>
                        <a:t>Specific studies of ENMs</a:t>
                      </a:r>
                      <a:endParaRPr lang="en-US" sz="1800" dirty="0">
                        <a:effectLst/>
                      </a:endParaRPr>
                    </a:p>
                    <a:p>
                      <a:pPr marL="342900" marR="0" lvl="0" indent="-342900">
                        <a:lnSpc>
                          <a:spcPct val="107000"/>
                        </a:lnSpc>
                        <a:spcBef>
                          <a:spcPts val="0"/>
                        </a:spcBef>
                        <a:spcAft>
                          <a:spcPts val="0"/>
                        </a:spcAft>
                        <a:buFont typeface="Symbol" panose="05050102010706020507" pitchFamily="18" charset="2"/>
                        <a:buChar char=""/>
                      </a:pPr>
                      <a:r>
                        <a:rPr lang="en-US" sz="2200" dirty="0">
                          <a:effectLst/>
                        </a:rPr>
                        <a:t>Quantitative risk assessment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extLst>
                  <a:ext uri="{0D108BD9-81ED-4DB2-BD59-A6C34878D82A}">
                    <a16:rowId xmlns:a16="http://schemas.microsoft.com/office/drawing/2014/main" val="3376313071"/>
                  </a:ext>
                </a:extLst>
              </a:tr>
              <a:tr h="748422">
                <a:tc>
                  <a:txBody>
                    <a:bodyPr/>
                    <a:lstStyle/>
                    <a:p>
                      <a:pPr marL="0" marR="0">
                        <a:lnSpc>
                          <a:spcPct val="107000"/>
                        </a:lnSpc>
                        <a:spcBef>
                          <a:spcPts val="0"/>
                        </a:spcBef>
                        <a:spcAft>
                          <a:spcPts val="0"/>
                        </a:spcAft>
                      </a:pPr>
                      <a:r>
                        <a:rPr lang="en-US" sz="2200">
                          <a:effectLst/>
                        </a:rPr>
                        <a:t>T</a:t>
                      </a:r>
                      <a:r>
                        <a:rPr lang="en-US" sz="2200" baseline="-250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tc>
                  <a:txBody>
                    <a:bodyPr/>
                    <a:lstStyle/>
                    <a:p>
                      <a:pPr marL="0" marR="0">
                        <a:lnSpc>
                          <a:spcPct val="107000"/>
                        </a:lnSpc>
                        <a:spcBef>
                          <a:spcPts val="0"/>
                        </a:spcBef>
                        <a:spcAft>
                          <a:spcPts val="0"/>
                        </a:spcAft>
                      </a:pPr>
                      <a:r>
                        <a:rPr lang="en-US" sz="2200">
                          <a:effectLst/>
                        </a:rPr>
                        <a:t>Efficacy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200">
                          <a:effectLst/>
                        </a:rPr>
                        <a:t>Sensitivity analysis of risk assessment</a:t>
                      </a:r>
                      <a:endParaRPr lang="en-US" sz="1800">
                        <a:effectLst/>
                      </a:endParaRPr>
                    </a:p>
                    <a:p>
                      <a:pPr marL="342900" marR="0" lvl="0" indent="-342900">
                        <a:lnSpc>
                          <a:spcPct val="107000"/>
                        </a:lnSpc>
                        <a:spcBef>
                          <a:spcPts val="0"/>
                        </a:spcBef>
                        <a:spcAft>
                          <a:spcPts val="0"/>
                        </a:spcAft>
                        <a:buFont typeface="Symbol" panose="05050102010706020507" pitchFamily="18" charset="2"/>
                        <a:buChar char=""/>
                      </a:pPr>
                      <a:r>
                        <a:rPr lang="en-US" sz="2200">
                          <a:effectLst/>
                        </a:rPr>
                        <a:t>Historical basis for OELs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extLst>
                  <a:ext uri="{0D108BD9-81ED-4DB2-BD59-A6C34878D82A}">
                    <a16:rowId xmlns:a16="http://schemas.microsoft.com/office/drawing/2014/main" val="4249142053"/>
                  </a:ext>
                </a:extLst>
              </a:tr>
              <a:tr h="694140">
                <a:tc>
                  <a:txBody>
                    <a:bodyPr/>
                    <a:lstStyle/>
                    <a:p>
                      <a:pPr marL="0" marR="0">
                        <a:lnSpc>
                          <a:spcPct val="107000"/>
                        </a:lnSpc>
                        <a:spcBef>
                          <a:spcPts val="0"/>
                        </a:spcBef>
                        <a:spcAft>
                          <a:spcPts val="0"/>
                        </a:spcAft>
                      </a:pPr>
                      <a:r>
                        <a:rPr lang="en-US" sz="2200">
                          <a:effectLst/>
                        </a:rPr>
                        <a:t>T</a:t>
                      </a:r>
                      <a:r>
                        <a:rPr lang="en-US" sz="2200" baseline="-250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tc>
                  <a:txBody>
                    <a:bodyPr/>
                    <a:lstStyle/>
                    <a:p>
                      <a:pPr marL="0" marR="0">
                        <a:lnSpc>
                          <a:spcPct val="107000"/>
                        </a:lnSpc>
                        <a:spcBef>
                          <a:spcPts val="0"/>
                        </a:spcBef>
                        <a:spcAft>
                          <a:spcPts val="0"/>
                        </a:spcAft>
                      </a:pPr>
                      <a:r>
                        <a:rPr lang="en-US" sz="2200">
                          <a:effectLst/>
                        </a:rPr>
                        <a:t>Effectiveness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No examples</a:t>
                      </a:r>
                    </a:p>
                    <a:p>
                      <a:pPr marL="342900" marR="0" lvl="0" indent="-342900">
                        <a:lnSpc>
                          <a:spcPct val="107000"/>
                        </a:lnSpc>
                        <a:spcBef>
                          <a:spcPts val="0"/>
                        </a:spcBef>
                        <a:spcAft>
                          <a:spcPts val="0"/>
                        </a:spcAft>
                        <a:buFont typeface="Symbol" panose="05050102010706020507" pitchFamily="18"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Extensive use</a:t>
                      </a:r>
                    </a:p>
                  </a:txBody>
                  <a:tcPr marL="107816" marR="107816" marT="0" marB="0"/>
                </a:tc>
                <a:extLst>
                  <a:ext uri="{0D108BD9-81ED-4DB2-BD59-A6C34878D82A}">
                    <a16:rowId xmlns:a16="http://schemas.microsoft.com/office/drawing/2014/main" val="3157206418"/>
                  </a:ext>
                </a:extLst>
              </a:tr>
              <a:tr h="748422">
                <a:tc>
                  <a:txBody>
                    <a:bodyPr/>
                    <a:lstStyle/>
                    <a:p>
                      <a:pPr marL="0" marR="0">
                        <a:lnSpc>
                          <a:spcPct val="107000"/>
                        </a:lnSpc>
                        <a:spcBef>
                          <a:spcPts val="0"/>
                        </a:spcBef>
                        <a:spcAft>
                          <a:spcPts val="0"/>
                        </a:spcAft>
                      </a:pPr>
                      <a:r>
                        <a:rPr lang="en-US" sz="2200">
                          <a:effectLst/>
                        </a:rPr>
                        <a:t>T</a:t>
                      </a:r>
                      <a:r>
                        <a:rPr lang="en-US" sz="2200" baseline="-250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tc>
                  <a:txBody>
                    <a:bodyPr/>
                    <a:lstStyle/>
                    <a:p>
                      <a:pPr marL="0" marR="0">
                        <a:lnSpc>
                          <a:spcPct val="107000"/>
                        </a:lnSpc>
                        <a:spcBef>
                          <a:spcPts val="0"/>
                        </a:spcBef>
                        <a:spcAft>
                          <a:spcPts val="0"/>
                        </a:spcAft>
                      </a:pPr>
                      <a:r>
                        <a:rPr lang="en-US" sz="2200">
                          <a:effectLst/>
                        </a:rPr>
                        <a:t>Dissemination &amp;</a:t>
                      </a:r>
                      <a:endParaRPr lang="en-US" sz="1800">
                        <a:effectLst/>
                      </a:endParaRPr>
                    </a:p>
                    <a:p>
                      <a:pPr marL="0" marR="0">
                        <a:lnSpc>
                          <a:spcPct val="107000"/>
                        </a:lnSpc>
                        <a:spcBef>
                          <a:spcPts val="0"/>
                        </a:spcBef>
                        <a:spcAft>
                          <a:spcPts val="0"/>
                        </a:spcAft>
                      </a:pPr>
                      <a:r>
                        <a:rPr lang="en-US" sz="2200">
                          <a:effectLst/>
                        </a:rPr>
                        <a:t>Implementation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200">
                          <a:effectLst/>
                        </a:rPr>
                        <a:t>No examples</a:t>
                      </a:r>
                      <a:endParaRPr lang="en-US" sz="1800">
                        <a:effectLst/>
                      </a:endParaRPr>
                    </a:p>
                    <a:p>
                      <a:pPr marL="342900" marR="0" lvl="0" indent="-342900">
                        <a:lnSpc>
                          <a:spcPct val="107000"/>
                        </a:lnSpc>
                        <a:spcBef>
                          <a:spcPts val="0"/>
                        </a:spcBef>
                        <a:spcAft>
                          <a:spcPts val="0"/>
                        </a:spcAft>
                        <a:buFont typeface="Symbol" panose="05050102010706020507" pitchFamily="18" charset="2"/>
                        <a:buChar char=""/>
                      </a:pPr>
                      <a:r>
                        <a:rPr lang="en-US" sz="2200">
                          <a:effectLst/>
                        </a:rPr>
                        <a:t>Hypothetical questions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extLst>
                  <a:ext uri="{0D108BD9-81ED-4DB2-BD59-A6C34878D82A}">
                    <a16:rowId xmlns:a16="http://schemas.microsoft.com/office/drawing/2014/main" val="4229345069"/>
                  </a:ext>
                </a:extLst>
              </a:tr>
              <a:tr h="1403986">
                <a:tc>
                  <a:txBody>
                    <a:bodyPr/>
                    <a:lstStyle/>
                    <a:p>
                      <a:pPr marL="0" marR="0">
                        <a:lnSpc>
                          <a:spcPct val="107000"/>
                        </a:lnSpc>
                        <a:spcBef>
                          <a:spcPts val="0"/>
                        </a:spcBef>
                        <a:spcAft>
                          <a:spcPts val="0"/>
                        </a:spcAft>
                      </a:pPr>
                      <a:r>
                        <a:rPr lang="en-US" sz="2200" dirty="0">
                          <a:effectLst/>
                        </a:rPr>
                        <a:t>T</a:t>
                      </a:r>
                      <a:r>
                        <a:rPr lang="en-US" sz="2200" baseline="-25000" dirty="0">
                          <a:effectLst/>
                        </a:rPr>
                        <a:t>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tc>
                  <a:txBody>
                    <a:bodyPr/>
                    <a:lstStyle/>
                    <a:p>
                      <a:pPr marL="0" marR="0">
                        <a:lnSpc>
                          <a:spcPct val="107000"/>
                        </a:lnSpc>
                        <a:spcBef>
                          <a:spcPts val="0"/>
                        </a:spcBef>
                        <a:spcAft>
                          <a:spcPts val="0"/>
                        </a:spcAft>
                      </a:pPr>
                      <a:r>
                        <a:rPr lang="en-US" sz="2200" dirty="0">
                          <a:effectLst/>
                        </a:rPr>
                        <a:t>Population Impact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200" dirty="0">
                          <a:effectLst/>
                        </a:rPr>
                        <a:t>Use of intermediate indicators</a:t>
                      </a:r>
                      <a:endParaRPr lang="en-US" sz="1800" dirty="0">
                        <a:effectLst/>
                      </a:endParaRPr>
                    </a:p>
                    <a:p>
                      <a:pPr marL="457200" marR="0">
                        <a:lnSpc>
                          <a:spcPct val="107000"/>
                        </a:lnSpc>
                        <a:spcBef>
                          <a:spcPts val="0"/>
                        </a:spcBef>
                        <a:spcAft>
                          <a:spcPts val="0"/>
                        </a:spcAft>
                      </a:pPr>
                      <a:r>
                        <a:rPr lang="es-US" sz="2200" dirty="0">
                          <a:effectLst/>
                        </a:rPr>
                        <a:t>(</a:t>
                      </a:r>
                      <a:r>
                        <a:rPr lang="es-US" sz="2200" dirty="0" err="1">
                          <a:effectLst/>
                        </a:rPr>
                        <a:t>e.g</a:t>
                      </a:r>
                      <a:r>
                        <a:rPr lang="es-US" sz="2200" dirty="0">
                          <a:effectLst/>
                        </a:rPr>
                        <a:t>., </a:t>
                      </a:r>
                      <a:r>
                        <a:rPr lang="es-US" sz="2200" dirty="0" err="1">
                          <a:effectLst/>
                        </a:rPr>
                        <a:t>Iavicoli</a:t>
                      </a:r>
                      <a:r>
                        <a:rPr lang="es-US" sz="2200" dirty="0">
                          <a:effectLst/>
                        </a:rPr>
                        <a:t> et al. 2020)</a:t>
                      </a:r>
                      <a:endParaRPr lang="en-US" sz="1800" dirty="0">
                        <a:effectLst/>
                      </a:endParaRPr>
                    </a:p>
                    <a:p>
                      <a:pPr marL="342900" marR="0" lvl="0" indent="-342900">
                        <a:lnSpc>
                          <a:spcPct val="107000"/>
                        </a:lnSpc>
                        <a:spcBef>
                          <a:spcPts val="0"/>
                        </a:spcBef>
                        <a:spcAft>
                          <a:spcPts val="0"/>
                        </a:spcAft>
                        <a:buFont typeface="Symbol" panose="05050102010706020507" pitchFamily="18" charset="2"/>
                        <a:buChar char=""/>
                      </a:pPr>
                      <a:r>
                        <a:rPr lang="es-US" sz="2200" dirty="0">
                          <a:effectLst/>
                        </a:rPr>
                        <a:t>Longitudinal </a:t>
                      </a:r>
                      <a:r>
                        <a:rPr lang="es-US" sz="2200" dirty="0" err="1">
                          <a:effectLst/>
                        </a:rPr>
                        <a:t>studies</a:t>
                      </a:r>
                      <a:endParaRPr lang="es-US" sz="2200" dirty="0">
                        <a:effectLst/>
                      </a:endParaRPr>
                    </a:p>
                    <a:p>
                      <a:pPr marL="342900" marR="0" lvl="0" indent="-342900">
                        <a:lnSpc>
                          <a:spcPct val="107000"/>
                        </a:lnSpc>
                        <a:spcBef>
                          <a:spcPts val="0"/>
                        </a:spcBef>
                        <a:spcAft>
                          <a:spcPts val="0"/>
                        </a:spcAft>
                        <a:buFont typeface="Symbol" panose="05050102010706020507" pitchFamily="18" charset="2"/>
                        <a:buChar char=""/>
                      </a:pPr>
                      <a:r>
                        <a:rPr lang="es-US" sz="2200" dirty="0" err="1">
                          <a:effectLst/>
                          <a:latin typeface="Calibri" panose="020F0502020204030204" pitchFamily="34" charset="0"/>
                          <a:ea typeface="Calibri" panose="020F0502020204030204" pitchFamily="34" charset="0"/>
                          <a:cs typeface="Times New Roman" panose="02020603050405020304" pitchFamily="18" charset="0"/>
                        </a:rPr>
                        <a:t>Sustainability</a:t>
                      </a:r>
                      <a:r>
                        <a:rPr lang="es-US" sz="2200" dirty="0">
                          <a:effectLst/>
                          <a:latin typeface="Calibri" panose="020F0502020204030204" pitchFamily="34" charset="0"/>
                          <a:ea typeface="Calibri" panose="020F0502020204030204" pitchFamily="34" charset="0"/>
                          <a:cs typeface="Times New Roman" panose="02020603050405020304" pitchFamily="18" charset="0"/>
                        </a:rPr>
                        <a:t> </a:t>
                      </a:r>
                      <a:r>
                        <a:rPr lang="es-US" sz="2200" dirty="0" err="1">
                          <a:effectLst/>
                          <a:latin typeface="Calibri" panose="020F0502020204030204" pitchFamily="34" charset="0"/>
                          <a:ea typeface="Calibri" panose="020F0502020204030204" pitchFamily="34" charset="0"/>
                          <a:cs typeface="Times New Roman" panose="02020603050405020304" pitchFamily="18" charset="0"/>
                        </a:rPr>
                        <a:t>studies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07816" marR="107816" marT="0" marB="0"/>
                </a:tc>
                <a:extLst>
                  <a:ext uri="{0D108BD9-81ED-4DB2-BD59-A6C34878D82A}">
                    <a16:rowId xmlns:a16="http://schemas.microsoft.com/office/drawing/2014/main" val="3646659808"/>
                  </a:ext>
                </a:extLst>
              </a:tr>
            </a:tbl>
          </a:graphicData>
        </a:graphic>
      </p:graphicFrame>
      <p:sp>
        <p:nvSpPr>
          <p:cNvPr id="3" name="TextBox 2">
            <a:extLst>
              <a:ext uri="{FF2B5EF4-FFF2-40B4-BE49-F238E27FC236}">
                <a16:creationId xmlns:a16="http://schemas.microsoft.com/office/drawing/2014/main" id="{FF1F815A-FE49-4785-8D41-BD65DE1977A2}"/>
              </a:ext>
            </a:extLst>
          </p:cNvPr>
          <p:cNvSpPr txBox="1"/>
          <p:nvPr/>
        </p:nvSpPr>
        <p:spPr>
          <a:xfrm>
            <a:off x="682171" y="6142711"/>
            <a:ext cx="3236686" cy="671915"/>
          </a:xfrm>
          <a:prstGeom prst="rect">
            <a:avLst/>
          </a:prstGeom>
          <a:noFill/>
        </p:spPr>
        <p:txBody>
          <a:bodyPr wrap="square" rtlCol="0">
            <a:spAutoFit/>
          </a:bodyPr>
          <a:lstStyle/>
          <a:p>
            <a:pPr marL="342900" marR="0" lvl="0" indent="-342900">
              <a:lnSpc>
                <a:spcPct val="107000"/>
              </a:lnSpc>
              <a:spcBef>
                <a:spcPts val="0"/>
              </a:spcBef>
              <a:spcAft>
                <a:spcPts val="0"/>
              </a:spcAft>
              <a:buFont typeface="+mj-lt"/>
              <a:buAutoNum type="arabicPeriod"/>
            </a:pPr>
            <a:r>
              <a:rPr lang="es-US" sz="1800">
                <a:effectLst/>
                <a:latin typeface="Calibri" panose="020F0502020204030204" pitchFamily="34" charset="0"/>
                <a:ea typeface="Calibri" panose="020F0502020204030204" pitchFamily="34" charset="0"/>
                <a:cs typeface="Times New Roman" panose="02020603050405020304" pitchFamily="18" charset="0"/>
              </a:rPr>
              <a:t>NIOSH 2011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s-US" sz="1800">
                <a:effectLst/>
                <a:latin typeface="Calibri" panose="020F0502020204030204" pitchFamily="34" charset="0"/>
                <a:ea typeface="Calibri" panose="020F0502020204030204" pitchFamily="34" charset="0"/>
                <a:cs typeface="Times New Roman" panose="02020603050405020304" pitchFamily="18" charset="0"/>
              </a:rPr>
              <a:t>NIOSH 2013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E8ABFEAF-DDB1-45E2-92F5-8AB2C3BA8829}"/>
              </a:ext>
            </a:extLst>
          </p:cNvPr>
          <p:cNvSpPr txBox="1"/>
          <p:nvPr/>
        </p:nvSpPr>
        <p:spPr>
          <a:xfrm rot="10800000" flipV="1">
            <a:off x="546099" y="-253067"/>
            <a:ext cx="3002643" cy="833433"/>
          </a:xfrm>
          <a:prstGeom prst="rect">
            <a:avLst/>
          </a:prstGeom>
          <a:noFill/>
        </p:spPr>
        <p:txBody>
          <a:bodyPr wrap="square" rtlCol="0">
            <a:spAutoFit/>
          </a:bodyPr>
          <a:lstStyle/>
          <a:p>
            <a:pPr marL="0" marR="0">
              <a:lnSpc>
                <a:spcPct val="200000"/>
              </a:lnSpc>
              <a:spcBef>
                <a:spcPts val="0"/>
              </a:spcBef>
              <a:spcAft>
                <a:spcPts val="800"/>
              </a:spcAft>
            </a:pPr>
            <a:r>
              <a:rPr lang="en-US" sz="2800" dirty="0">
                <a:effectLst/>
                <a:latin typeface="Calibri" panose="020F0502020204030204" pitchFamily="34" charset="0"/>
                <a:ea typeface="Calibri" panose="020F0502020204030204" pitchFamily="34" charset="0"/>
                <a:cs typeface="Calibri" panose="020F0502020204030204" pitchFamily="34" charset="0"/>
              </a:rPr>
              <a:t>Translation Science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BF3690D-C455-4241-BEBB-6C9630D01D44}"/>
              </a:ext>
            </a:extLst>
          </p:cNvPr>
          <p:cNvSpPr>
            <a:spLocks noGrp="1"/>
          </p:cNvSpPr>
          <p:nvPr>
            <p:ph type="sldNum" sz="quarter" idx="12"/>
          </p:nvPr>
        </p:nvSpPr>
        <p:spPr/>
        <p:txBody>
          <a:bodyPr/>
          <a:lstStyle/>
          <a:p>
            <a:fld id="{65CB8815-8635-4F4E-8B74-DD7DA102DDAA}" type="slidenum">
              <a:rPr lang="en-US" smtClean="0"/>
              <a:t>25</a:t>
            </a:fld>
            <a:endParaRPr lang="en-US"/>
          </a:p>
        </p:txBody>
      </p:sp>
    </p:spTree>
    <p:extLst>
      <p:ext uri="{BB962C8B-B14F-4D97-AF65-F5344CB8AC3E}">
        <p14:creationId xmlns:p14="http://schemas.microsoft.com/office/powerpoint/2010/main" val="3725686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500466-57B5-43CD-A30D-E47DF4DBDDF5}"/>
              </a:ext>
            </a:extLst>
          </p:cNvPr>
          <p:cNvSpPr txBox="1"/>
          <p:nvPr/>
        </p:nvSpPr>
        <p:spPr>
          <a:xfrm>
            <a:off x="876300" y="2382157"/>
            <a:ext cx="10668000" cy="1200329"/>
          </a:xfrm>
          <a:prstGeom prst="rect">
            <a:avLst/>
          </a:prstGeom>
          <a:noFill/>
        </p:spPr>
        <p:txBody>
          <a:bodyPr wrap="square" rtlCol="0">
            <a:spAutoFit/>
          </a:bodyPr>
          <a:lstStyle/>
          <a:p>
            <a:pPr algn="ctr"/>
            <a:r>
              <a:rPr lang="en-US" sz="3600" b="1" dirty="0"/>
              <a:t>Example 2. WHO Guidelines on Protecting Workers from Potential Risks of Manufactured Nanomaterials</a:t>
            </a:r>
          </a:p>
        </p:txBody>
      </p:sp>
      <p:sp>
        <p:nvSpPr>
          <p:cNvPr id="3" name="Slide Number Placeholder 2">
            <a:extLst>
              <a:ext uri="{FF2B5EF4-FFF2-40B4-BE49-F238E27FC236}">
                <a16:creationId xmlns:a16="http://schemas.microsoft.com/office/drawing/2014/main" id="{298DDD65-000A-456C-90F0-9BD8129F289E}"/>
              </a:ext>
            </a:extLst>
          </p:cNvPr>
          <p:cNvSpPr>
            <a:spLocks noGrp="1"/>
          </p:cNvSpPr>
          <p:nvPr>
            <p:ph type="sldNum" sz="quarter" idx="12"/>
          </p:nvPr>
        </p:nvSpPr>
        <p:spPr/>
        <p:txBody>
          <a:bodyPr/>
          <a:lstStyle/>
          <a:p>
            <a:fld id="{65CB8815-8635-4F4E-8B74-DD7DA102DDAA}" type="slidenum">
              <a:rPr lang="en-US" smtClean="0"/>
              <a:t>26</a:t>
            </a:fld>
            <a:endParaRPr lang="en-US"/>
          </a:p>
        </p:txBody>
      </p:sp>
    </p:spTree>
    <p:extLst>
      <p:ext uri="{BB962C8B-B14F-4D97-AF65-F5344CB8AC3E}">
        <p14:creationId xmlns:p14="http://schemas.microsoft.com/office/powerpoint/2010/main" val="95487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undefined">
            <a:extLst>
              <a:ext uri="{FF2B5EF4-FFF2-40B4-BE49-F238E27FC236}">
                <a16:creationId xmlns:a16="http://schemas.microsoft.com/office/drawing/2014/main" id="{48C57C1C-EA78-4582-9527-93A8C5D4D4F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581725" y="195943"/>
            <a:ext cx="4822046" cy="6535421"/>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7DCEDB7C-7C84-490A-9221-88959B0BBB95}"/>
              </a:ext>
            </a:extLst>
          </p:cNvPr>
          <p:cNvSpPr>
            <a:spLocks noGrp="1"/>
          </p:cNvSpPr>
          <p:nvPr>
            <p:ph type="sldNum" sz="quarter" idx="12"/>
          </p:nvPr>
        </p:nvSpPr>
        <p:spPr/>
        <p:txBody>
          <a:bodyPr/>
          <a:lstStyle/>
          <a:p>
            <a:fld id="{65CB8815-8635-4F4E-8B74-DD7DA102DDAA}" type="slidenum">
              <a:rPr lang="en-US" smtClean="0"/>
              <a:t>27</a:t>
            </a:fld>
            <a:endParaRPr lang="en-US"/>
          </a:p>
        </p:txBody>
      </p:sp>
    </p:spTree>
    <p:extLst>
      <p:ext uri="{BB962C8B-B14F-4D97-AF65-F5344CB8AC3E}">
        <p14:creationId xmlns:p14="http://schemas.microsoft.com/office/powerpoint/2010/main" val="2755845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292C34-B46A-4E38-B0CF-06D7222225B1}"/>
              </a:ext>
            </a:extLst>
          </p:cNvPr>
          <p:cNvSpPr txBox="1"/>
          <p:nvPr/>
        </p:nvSpPr>
        <p:spPr>
          <a:xfrm>
            <a:off x="2002971" y="555171"/>
            <a:ext cx="8284029" cy="707886"/>
          </a:xfrm>
          <a:prstGeom prst="rect">
            <a:avLst/>
          </a:prstGeom>
          <a:noFill/>
        </p:spPr>
        <p:txBody>
          <a:bodyPr wrap="square" rtlCol="0">
            <a:spAutoFit/>
          </a:bodyPr>
          <a:lstStyle/>
          <a:p>
            <a:pPr algn="ctr"/>
            <a:r>
              <a:rPr lang="en-US" sz="4000" b="1" dirty="0"/>
              <a:t>WHO Recommendations </a:t>
            </a:r>
          </a:p>
        </p:txBody>
      </p:sp>
      <p:sp>
        <p:nvSpPr>
          <p:cNvPr id="3" name="TextBox 2">
            <a:extLst>
              <a:ext uri="{FF2B5EF4-FFF2-40B4-BE49-F238E27FC236}">
                <a16:creationId xmlns:a16="http://schemas.microsoft.com/office/drawing/2014/main" id="{7904C234-F934-4D03-9D22-1E735B7F61EA}"/>
              </a:ext>
            </a:extLst>
          </p:cNvPr>
          <p:cNvSpPr txBox="1"/>
          <p:nvPr/>
        </p:nvSpPr>
        <p:spPr>
          <a:xfrm>
            <a:off x="1589314" y="1850570"/>
            <a:ext cx="9122230" cy="4549835"/>
          </a:xfrm>
          <a:prstGeom prst="rect">
            <a:avLst/>
          </a:prstGeom>
          <a:noFill/>
        </p:spPr>
        <p:txBody>
          <a:bodyPr wrap="square" rtlCol="0">
            <a:spAutoFit/>
          </a:bodyPr>
          <a:lstStyle/>
          <a:p>
            <a:pPr>
              <a:lnSpc>
                <a:spcPct val="150000"/>
              </a:lnSpc>
            </a:pPr>
            <a:r>
              <a:rPr lang="en-US" sz="2800" dirty="0"/>
              <a:t>6.1 Assess health hazards of manufactured nanomaterials (MNMs)</a:t>
            </a:r>
          </a:p>
          <a:p>
            <a:pPr>
              <a:lnSpc>
                <a:spcPct val="150000"/>
              </a:lnSpc>
            </a:pPr>
            <a:r>
              <a:rPr lang="en-US" sz="2800" dirty="0"/>
              <a:t>6.2 Assess exposures to MNMs</a:t>
            </a:r>
          </a:p>
          <a:p>
            <a:pPr>
              <a:lnSpc>
                <a:spcPct val="150000"/>
              </a:lnSpc>
            </a:pPr>
            <a:r>
              <a:rPr lang="en-US" sz="2800" dirty="0"/>
              <a:t>6.3 Control exposure to MNMs</a:t>
            </a:r>
          </a:p>
          <a:p>
            <a:pPr>
              <a:lnSpc>
                <a:spcPct val="150000"/>
              </a:lnSpc>
            </a:pPr>
            <a:r>
              <a:rPr lang="en-US" sz="2800" dirty="0"/>
              <a:t>6.4 Health surveillance</a:t>
            </a:r>
          </a:p>
          <a:p>
            <a:pPr>
              <a:lnSpc>
                <a:spcPct val="150000"/>
              </a:lnSpc>
            </a:pPr>
            <a:r>
              <a:rPr lang="en-US" sz="2800" dirty="0"/>
              <a:t>6.5 Training and involvement of workers</a:t>
            </a:r>
          </a:p>
          <a:p>
            <a:pPr>
              <a:lnSpc>
                <a:spcPct val="150000"/>
              </a:lnSpc>
            </a:pPr>
            <a:endParaRPr lang="en-US" sz="2800" dirty="0"/>
          </a:p>
        </p:txBody>
      </p:sp>
      <p:sp>
        <p:nvSpPr>
          <p:cNvPr id="4" name="Slide Number Placeholder 3">
            <a:extLst>
              <a:ext uri="{FF2B5EF4-FFF2-40B4-BE49-F238E27FC236}">
                <a16:creationId xmlns:a16="http://schemas.microsoft.com/office/drawing/2014/main" id="{2FBBF527-E2E7-4F75-8E2A-C9E49157D907}"/>
              </a:ext>
            </a:extLst>
          </p:cNvPr>
          <p:cNvSpPr>
            <a:spLocks noGrp="1"/>
          </p:cNvSpPr>
          <p:nvPr>
            <p:ph type="sldNum" sz="quarter" idx="12"/>
          </p:nvPr>
        </p:nvSpPr>
        <p:spPr/>
        <p:txBody>
          <a:bodyPr/>
          <a:lstStyle/>
          <a:p>
            <a:fld id="{65CB8815-8635-4F4E-8B74-DD7DA102DDAA}" type="slidenum">
              <a:rPr lang="en-US" smtClean="0"/>
              <a:t>28</a:t>
            </a:fld>
            <a:endParaRPr lang="en-US"/>
          </a:p>
        </p:txBody>
      </p:sp>
    </p:spTree>
    <p:extLst>
      <p:ext uri="{BB962C8B-B14F-4D97-AF65-F5344CB8AC3E}">
        <p14:creationId xmlns:p14="http://schemas.microsoft.com/office/powerpoint/2010/main" val="1627145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508CA2D-0BB4-4D26-9C99-08FDEFAA0E25}"/>
              </a:ext>
            </a:extLst>
          </p:cNvPr>
          <p:cNvGraphicFramePr>
            <a:graphicFrameLocks noGrp="1"/>
          </p:cNvGraphicFramePr>
          <p:nvPr>
            <p:extLst>
              <p:ext uri="{D42A27DB-BD31-4B8C-83A1-F6EECF244321}">
                <p14:modId xmlns:p14="http://schemas.microsoft.com/office/powerpoint/2010/main" val="2522814578"/>
              </p:ext>
            </p:extLst>
          </p:nvPr>
        </p:nvGraphicFramePr>
        <p:xfrm>
          <a:off x="431800" y="571500"/>
          <a:ext cx="11252200" cy="5693699"/>
        </p:xfrm>
        <a:graphic>
          <a:graphicData uri="http://schemas.openxmlformats.org/drawingml/2006/table">
            <a:tbl>
              <a:tblPr firstRow="1" bandRow="1">
                <a:tableStyleId>{5C22544A-7EE6-4342-B048-85BDC9FD1C3A}</a:tableStyleId>
              </a:tblPr>
              <a:tblGrid>
                <a:gridCol w="799771">
                  <a:extLst>
                    <a:ext uri="{9D8B030D-6E8A-4147-A177-3AD203B41FA5}">
                      <a16:colId xmlns:a16="http://schemas.microsoft.com/office/drawing/2014/main" val="711907125"/>
                    </a:ext>
                  </a:extLst>
                </a:gridCol>
                <a:gridCol w="2918577">
                  <a:extLst>
                    <a:ext uri="{9D8B030D-6E8A-4147-A177-3AD203B41FA5}">
                      <a16:colId xmlns:a16="http://schemas.microsoft.com/office/drawing/2014/main" val="2587507123"/>
                    </a:ext>
                  </a:extLst>
                </a:gridCol>
                <a:gridCol w="7533852">
                  <a:extLst>
                    <a:ext uri="{9D8B030D-6E8A-4147-A177-3AD203B41FA5}">
                      <a16:colId xmlns:a16="http://schemas.microsoft.com/office/drawing/2014/main" val="283088781"/>
                    </a:ext>
                  </a:extLst>
                </a:gridCol>
              </a:tblGrid>
              <a:tr h="506685">
                <a:tc gridSpan="3">
                  <a:txBody>
                    <a:bodyPr/>
                    <a:lstStyle/>
                    <a:p>
                      <a:pPr marL="0" marR="0" algn="ctr">
                        <a:lnSpc>
                          <a:spcPct val="107000"/>
                        </a:lnSpc>
                        <a:spcBef>
                          <a:spcPts val="0"/>
                        </a:spcBef>
                        <a:spcAft>
                          <a:spcPts val="0"/>
                        </a:spcAft>
                      </a:pPr>
                      <a:r>
                        <a:rPr lang="en-US" sz="2600" dirty="0">
                          <a:effectLst/>
                        </a:rPr>
                        <a:t>Example 2: WHO Guidelines for protecting workers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45429631"/>
                  </a:ext>
                </a:extLst>
              </a:tr>
              <a:tr h="858433">
                <a:tc>
                  <a:txBody>
                    <a:bodyPr/>
                    <a:lstStyle/>
                    <a:p>
                      <a:pPr marL="0" marR="0">
                        <a:lnSpc>
                          <a:spcPct val="107000"/>
                        </a:lnSpc>
                        <a:spcBef>
                          <a:spcPts val="0"/>
                        </a:spcBef>
                        <a:spcAft>
                          <a:spcPts val="0"/>
                        </a:spcAft>
                      </a:pPr>
                      <a:r>
                        <a:rPr lang="en-US" sz="2400">
                          <a:effectLst/>
                        </a:rPr>
                        <a:t>T</a:t>
                      </a:r>
                      <a:r>
                        <a:rPr lang="en-US" sz="2400" baseline="-25000">
                          <a:effectLst/>
                        </a:rPr>
                        <a:t>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tc>
                  <a:txBody>
                    <a:bodyPr/>
                    <a:lstStyle/>
                    <a:p>
                      <a:pPr marL="0" marR="0">
                        <a:lnSpc>
                          <a:spcPct val="107000"/>
                        </a:lnSpc>
                        <a:spcBef>
                          <a:spcPts val="0"/>
                        </a:spcBef>
                        <a:spcAft>
                          <a:spcPts val="0"/>
                        </a:spcAft>
                      </a:pPr>
                      <a:r>
                        <a:rPr lang="en-US" sz="2400" dirty="0">
                          <a:effectLst/>
                        </a:rPr>
                        <a:t>Basic Science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rPr>
                        <a:t>Historic and contemporary toxicity data</a:t>
                      </a:r>
                    </a:p>
                    <a:p>
                      <a:pPr marL="342900" marR="0" lvl="0" indent="-342900">
                        <a:lnSpc>
                          <a:spcPct val="107000"/>
                        </a:lnSpc>
                        <a:spcBef>
                          <a:spcPts val="0"/>
                        </a:spcBef>
                        <a:spcAft>
                          <a:spcPts val="0"/>
                        </a:spcAft>
                        <a:buFont typeface="Symbol" panose="05050102010706020507" pitchFamily="18" charset="2"/>
                        <a:buChar char=""/>
                      </a:pPr>
                      <a:r>
                        <a:rPr lang="en-US" sz="2400" dirty="0">
                          <a:effectLst/>
                        </a:rPr>
                        <a:t>Stakeholder requests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extLst>
                  <a:ext uri="{0D108BD9-81ED-4DB2-BD59-A6C34878D82A}">
                    <a16:rowId xmlns:a16="http://schemas.microsoft.com/office/drawing/2014/main" val="3287858129"/>
                  </a:ext>
                </a:extLst>
              </a:tr>
              <a:tr h="1143859">
                <a:tc>
                  <a:txBody>
                    <a:bodyPr/>
                    <a:lstStyle/>
                    <a:p>
                      <a:pPr marL="0" marR="0">
                        <a:lnSpc>
                          <a:spcPct val="107000"/>
                        </a:lnSpc>
                        <a:spcBef>
                          <a:spcPts val="0"/>
                        </a:spcBef>
                        <a:spcAft>
                          <a:spcPts val="0"/>
                        </a:spcAft>
                      </a:pPr>
                      <a:r>
                        <a:rPr lang="en-US" sz="2400">
                          <a:effectLst/>
                        </a:rPr>
                        <a:t>T</a:t>
                      </a:r>
                      <a:r>
                        <a:rPr lang="en-US" sz="2400" baseline="-25000">
                          <a:effectLst/>
                        </a:rPr>
                        <a:t>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tc>
                  <a:txBody>
                    <a:bodyPr/>
                    <a:lstStyle/>
                    <a:p>
                      <a:pPr marL="0" marR="0">
                        <a:lnSpc>
                          <a:spcPct val="107000"/>
                        </a:lnSpc>
                        <a:spcBef>
                          <a:spcPts val="0"/>
                        </a:spcBef>
                        <a:spcAft>
                          <a:spcPts val="0"/>
                        </a:spcAft>
                      </a:pPr>
                      <a:r>
                        <a:rPr lang="en-US" sz="2400">
                          <a:effectLst/>
                        </a:rPr>
                        <a:t>Efficacy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rPr>
                        <a:t>PICO analysis (Population, Intervention, Comparison group, Outcome)</a:t>
                      </a:r>
                    </a:p>
                    <a:p>
                      <a:pPr marL="342900" marR="0" lvl="0" indent="-342900">
                        <a:lnSpc>
                          <a:spcPct val="107000"/>
                        </a:lnSpc>
                        <a:spcBef>
                          <a:spcPts val="0"/>
                        </a:spcBef>
                        <a:spcAft>
                          <a:spcPts val="0"/>
                        </a:spcAft>
                        <a:buFont typeface="Symbol" panose="05050102010706020507" pitchFamily="18" charset="2"/>
                        <a:buChar char=""/>
                      </a:pPr>
                      <a:r>
                        <a:rPr lang="en-US" sz="2400" dirty="0">
                          <a:effectLst/>
                        </a:rPr>
                        <a:t>International expert assessment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extLst>
                  <a:ext uri="{0D108BD9-81ED-4DB2-BD59-A6C34878D82A}">
                    <a16:rowId xmlns:a16="http://schemas.microsoft.com/office/drawing/2014/main" val="2830513037"/>
                  </a:ext>
                </a:extLst>
              </a:tr>
              <a:tr h="1143859">
                <a:tc>
                  <a:txBody>
                    <a:bodyPr/>
                    <a:lstStyle/>
                    <a:p>
                      <a:pPr marL="0" marR="0">
                        <a:lnSpc>
                          <a:spcPct val="107000"/>
                        </a:lnSpc>
                        <a:spcBef>
                          <a:spcPts val="0"/>
                        </a:spcBef>
                        <a:spcAft>
                          <a:spcPts val="0"/>
                        </a:spcAft>
                      </a:pPr>
                      <a:r>
                        <a:rPr lang="en-US" sz="2400">
                          <a:effectLst/>
                        </a:rPr>
                        <a:t>T</a:t>
                      </a:r>
                      <a:r>
                        <a:rPr lang="en-US" sz="2400" baseline="-25000">
                          <a:effectLst/>
                        </a:rPr>
                        <a:t>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tc>
                  <a:txBody>
                    <a:bodyPr/>
                    <a:lstStyle/>
                    <a:p>
                      <a:pPr marL="0" marR="0">
                        <a:lnSpc>
                          <a:spcPct val="107000"/>
                        </a:lnSpc>
                        <a:spcBef>
                          <a:spcPts val="0"/>
                        </a:spcBef>
                        <a:spcAft>
                          <a:spcPts val="0"/>
                        </a:spcAft>
                      </a:pPr>
                      <a:r>
                        <a:rPr lang="en-US" sz="2400" dirty="0">
                          <a:effectLst/>
                        </a:rPr>
                        <a:t>Effectiveness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rPr>
                        <a:t>Historical practice</a:t>
                      </a:r>
                    </a:p>
                    <a:p>
                      <a:pPr marL="342900" marR="0" lvl="0" indent="-342900">
                        <a:lnSpc>
                          <a:spcPct val="107000"/>
                        </a:lnSpc>
                        <a:spcBef>
                          <a:spcPts val="0"/>
                        </a:spcBef>
                        <a:spcAft>
                          <a:spcPts val="0"/>
                        </a:spcAft>
                        <a:buFont typeface="Symbol" panose="05050102010706020507" pitchFamily="18" charset="2"/>
                        <a:buChar char=""/>
                      </a:pPr>
                      <a:r>
                        <a:rPr lang="en-US" sz="2400" dirty="0">
                          <a:effectLst/>
                        </a:rPr>
                        <a:t>No studies</a:t>
                      </a:r>
                    </a:p>
                    <a:p>
                      <a:pPr marL="342900" marR="0" lvl="0" indent="-342900">
                        <a:lnSpc>
                          <a:spcPct val="107000"/>
                        </a:lnSpc>
                        <a:spcBef>
                          <a:spcPts val="0"/>
                        </a:spcBef>
                        <a:spcAft>
                          <a:spcPts val="0"/>
                        </a:spcAft>
                        <a:buFont typeface="Symbol" panose="05050102010706020507" pitchFamily="18" charset="2"/>
                        <a:buChar char=""/>
                      </a:pPr>
                      <a:r>
                        <a:rPr lang="en-US" sz="2400" dirty="0">
                          <a:effectLst/>
                        </a:rPr>
                        <a:t>Cross-sectional and prospective studies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extLst>
                  <a:ext uri="{0D108BD9-81ED-4DB2-BD59-A6C34878D82A}">
                    <a16:rowId xmlns:a16="http://schemas.microsoft.com/office/drawing/2014/main" val="3084591110"/>
                  </a:ext>
                </a:extLst>
              </a:tr>
              <a:tr h="858433">
                <a:tc>
                  <a:txBody>
                    <a:bodyPr/>
                    <a:lstStyle/>
                    <a:p>
                      <a:pPr marL="0" marR="0">
                        <a:lnSpc>
                          <a:spcPct val="107000"/>
                        </a:lnSpc>
                        <a:spcBef>
                          <a:spcPts val="0"/>
                        </a:spcBef>
                        <a:spcAft>
                          <a:spcPts val="0"/>
                        </a:spcAft>
                      </a:pPr>
                      <a:r>
                        <a:rPr lang="en-US" sz="2400">
                          <a:effectLst/>
                        </a:rPr>
                        <a:t>T</a:t>
                      </a:r>
                      <a:r>
                        <a:rPr lang="en-US" sz="2400" baseline="-25000">
                          <a:effectLst/>
                        </a:rPr>
                        <a:t>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tc>
                  <a:txBody>
                    <a:bodyPr/>
                    <a:lstStyle/>
                    <a:p>
                      <a:pPr marL="0" marR="0">
                        <a:lnSpc>
                          <a:spcPct val="107000"/>
                        </a:lnSpc>
                        <a:spcBef>
                          <a:spcPts val="0"/>
                        </a:spcBef>
                        <a:spcAft>
                          <a:spcPts val="0"/>
                        </a:spcAft>
                      </a:pPr>
                      <a:r>
                        <a:rPr lang="en-US" sz="2400">
                          <a:effectLst/>
                        </a:rPr>
                        <a:t>Dissemination &amp;</a:t>
                      </a:r>
                    </a:p>
                    <a:p>
                      <a:pPr marL="0" marR="0">
                        <a:lnSpc>
                          <a:spcPct val="107000"/>
                        </a:lnSpc>
                        <a:spcBef>
                          <a:spcPts val="0"/>
                        </a:spcBef>
                        <a:spcAft>
                          <a:spcPts val="0"/>
                        </a:spcAft>
                      </a:pPr>
                      <a:r>
                        <a:rPr lang="en-US" sz="2400">
                          <a:effectLst/>
                        </a:rPr>
                        <a:t>Implementation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400">
                          <a:effectLst/>
                        </a:rPr>
                        <a:t>Implementation plan </a:t>
                      </a:r>
                    </a:p>
                    <a:p>
                      <a:pPr marL="342900" marR="0" lvl="0" indent="-342900">
                        <a:lnSpc>
                          <a:spcPct val="107000"/>
                        </a:lnSpc>
                        <a:spcBef>
                          <a:spcPts val="0"/>
                        </a:spcBef>
                        <a:spcAft>
                          <a:spcPts val="0"/>
                        </a:spcAft>
                        <a:buFont typeface="Symbol" panose="05050102010706020507" pitchFamily="18" charset="2"/>
                        <a:buChar char=""/>
                      </a:pPr>
                      <a:r>
                        <a:rPr lang="en-US" sz="2400">
                          <a:effectLst/>
                        </a:rPr>
                        <a:t>No D&amp;I research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extLst>
                  <a:ext uri="{0D108BD9-81ED-4DB2-BD59-A6C34878D82A}">
                    <a16:rowId xmlns:a16="http://schemas.microsoft.com/office/drawing/2014/main" val="570406850"/>
                  </a:ext>
                </a:extLst>
              </a:tr>
              <a:tr h="1143859">
                <a:tc>
                  <a:txBody>
                    <a:bodyPr/>
                    <a:lstStyle/>
                    <a:p>
                      <a:pPr marL="0" marR="0">
                        <a:lnSpc>
                          <a:spcPct val="107000"/>
                        </a:lnSpc>
                        <a:spcBef>
                          <a:spcPts val="0"/>
                        </a:spcBef>
                        <a:spcAft>
                          <a:spcPts val="0"/>
                        </a:spcAft>
                      </a:pPr>
                      <a:r>
                        <a:rPr lang="en-US" sz="2400" dirty="0">
                          <a:effectLst/>
                        </a:rPr>
                        <a:t>T</a:t>
                      </a:r>
                      <a:r>
                        <a:rPr lang="en-US" sz="2400" baseline="-25000" dirty="0">
                          <a:effectLst/>
                        </a:rPr>
                        <a:t>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tc>
                  <a:txBody>
                    <a:bodyPr/>
                    <a:lstStyle/>
                    <a:p>
                      <a:pPr marL="0" marR="0">
                        <a:lnSpc>
                          <a:spcPct val="107000"/>
                        </a:lnSpc>
                        <a:spcBef>
                          <a:spcPts val="0"/>
                        </a:spcBef>
                        <a:spcAft>
                          <a:spcPts val="0"/>
                        </a:spcAft>
                      </a:pPr>
                      <a:r>
                        <a:rPr lang="en-US" sz="2400" dirty="0">
                          <a:effectLst/>
                        </a:rPr>
                        <a:t>Population Impact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35235" marR="135235"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rPr>
                        <a:t>No population data</a:t>
                      </a:r>
                    </a:p>
                    <a:p>
                      <a:pPr marL="342900" marR="0" lvl="0" indent="-342900">
                        <a:lnSpc>
                          <a:spcPct val="107000"/>
                        </a:lnSpc>
                        <a:spcBef>
                          <a:spcPts val="0"/>
                        </a:spcBef>
                        <a:spcAft>
                          <a:spcPts val="0"/>
                        </a:spcAft>
                        <a:buFont typeface="Symbol" panose="05050102010706020507" pitchFamily="18" charset="2"/>
                        <a:buChar char=""/>
                      </a:pPr>
                      <a:r>
                        <a:rPr lang="en-US" sz="2400" dirty="0">
                          <a:effectLst/>
                        </a:rPr>
                        <a:t>Use of intermediate indicators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Longitudinal studies</a:t>
                      </a:r>
                    </a:p>
                  </a:txBody>
                  <a:tcPr marL="135235" marR="135235" marT="0" marB="0"/>
                </a:tc>
                <a:extLst>
                  <a:ext uri="{0D108BD9-81ED-4DB2-BD59-A6C34878D82A}">
                    <a16:rowId xmlns:a16="http://schemas.microsoft.com/office/drawing/2014/main" val="1281825451"/>
                  </a:ext>
                </a:extLst>
              </a:tr>
            </a:tbl>
          </a:graphicData>
        </a:graphic>
      </p:graphicFrame>
      <p:sp>
        <p:nvSpPr>
          <p:cNvPr id="3" name="TextBox 2">
            <a:extLst>
              <a:ext uri="{FF2B5EF4-FFF2-40B4-BE49-F238E27FC236}">
                <a16:creationId xmlns:a16="http://schemas.microsoft.com/office/drawing/2014/main" id="{6B9F09C2-AC1E-4E98-9634-3E08E1DAF6EE}"/>
              </a:ext>
            </a:extLst>
          </p:cNvPr>
          <p:cNvSpPr txBox="1"/>
          <p:nvPr/>
        </p:nvSpPr>
        <p:spPr>
          <a:xfrm>
            <a:off x="643467" y="6226629"/>
            <a:ext cx="3841447" cy="375552"/>
          </a:xfrm>
          <a:prstGeom prst="rect">
            <a:avLst/>
          </a:prstGeom>
          <a:noFill/>
        </p:spPr>
        <p:txBody>
          <a:bodyPr wrap="square" rtlCol="0">
            <a:spAutoFit/>
          </a:bodyPr>
          <a:lstStyle/>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WHO 2017</a:t>
            </a:r>
          </a:p>
        </p:txBody>
      </p:sp>
      <p:sp>
        <p:nvSpPr>
          <p:cNvPr id="4" name="TextBox 3">
            <a:extLst>
              <a:ext uri="{FF2B5EF4-FFF2-40B4-BE49-F238E27FC236}">
                <a16:creationId xmlns:a16="http://schemas.microsoft.com/office/drawing/2014/main" id="{E4731C28-9E09-4F97-8EDB-93ECEB47E169}"/>
              </a:ext>
            </a:extLst>
          </p:cNvPr>
          <p:cNvSpPr txBox="1"/>
          <p:nvPr/>
        </p:nvSpPr>
        <p:spPr>
          <a:xfrm>
            <a:off x="292100" y="-165099"/>
            <a:ext cx="3467100" cy="833434"/>
          </a:xfrm>
          <a:prstGeom prst="rect">
            <a:avLst/>
          </a:prstGeom>
          <a:noFill/>
        </p:spPr>
        <p:txBody>
          <a:bodyPr wrap="square" rtlCol="0">
            <a:spAutoFit/>
          </a:bodyPr>
          <a:lstStyle/>
          <a:p>
            <a:pPr marL="0" marR="0">
              <a:lnSpc>
                <a:spcPct val="200000"/>
              </a:lnSpc>
              <a:spcBef>
                <a:spcPts val="0"/>
              </a:spcBef>
              <a:spcAft>
                <a:spcPts val="800"/>
              </a:spcAft>
            </a:pPr>
            <a:r>
              <a:rPr lang="en-US" sz="2800" dirty="0">
                <a:effectLst/>
                <a:latin typeface="Calibri" panose="020F0502020204030204" pitchFamily="34" charset="0"/>
                <a:ea typeface="Calibri" panose="020F0502020204030204" pitchFamily="34" charset="0"/>
                <a:cs typeface="Calibri" panose="020F0502020204030204" pitchFamily="34" charset="0"/>
              </a:rPr>
              <a:t> Translation Science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C0043E39-3410-422A-B64A-C33AE8F4EFD9}"/>
              </a:ext>
            </a:extLst>
          </p:cNvPr>
          <p:cNvSpPr>
            <a:spLocks noGrp="1"/>
          </p:cNvSpPr>
          <p:nvPr>
            <p:ph type="sldNum" sz="quarter" idx="12"/>
          </p:nvPr>
        </p:nvSpPr>
        <p:spPr/>
        <p:txBody>
          <a:bodyPr/>
          <a:lstStyle/>
          <a:p>
            <a:fld id="{65CB8815-8635-4F4E-8B74-DD7DA102DDAA}" type="slidenum">
              <a:rPr lang="en-US" smtClean="0"/>
              <a:t>29</a:t>
            </a:fld>
            <a:endParaRPr lang="en-US"/>
          </a:p>
        </p:txBody>
      </p:sp>
    </p:spTree>
    <p:extLst>
      <p:ext uri="{BB962C8B-B14F-4D97-AF65-F5344CB8AC3E}">
        <p14:creationId xmlns:p14="http://schemas.microsoft.com/office/powerpoint/2010/main" val="2550713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BC5BD1-7696-4DEC-9A78-011139E263E0}"/>
              </a:ext>
            </a:extLst>
          </p:cNvPr>
          <p:cNvSpPr txBox="1"/>
          <p:nvPr/>
        </p:nvSpPr>
        <p:spPr>
          <a:xfrm>
            <a:off x="631371" y="470201"/>
            <a:ext cx="4114800" cy="1569660"/>
          </a:xfrm>
          <a:prstGeom prst="rect">
            <a:avLst/>
          </a:prstGeom>
          <a:noFill/>
        </p:spPr>
        <p:txBody>
          <a:bodyPr wrap="square" rtlCol="0">
            <a:spAutoFit/>
          </a:bodyPr>
          <a:lstStyle/>
          <a:p>
            <a:r>
              <a:rPr lang="en-US" sz="3200" b="1" dirty="0"/>
              <a:t>Historic Focus of Occupational Safety and Health Field </a:t>
            </a:r>
          </a:p>
        </p:txBody>
      </p:sp>
      <p:sp>
        <p:nvSpPr>
          <p:cNvPr id="4" name="Isosceles Triangle 3">
            <a:extLst>
              <a:ext uri="{FF2B5EF4-FFF2-40B4-BE49-F238E27FC236}">
                <a16:creationId xmlns:a16="http://schemas.microsoft.com/office/drawing/2014/main" id="{80F7B117-03F6-4F9B-A507-047A57D1E299}"/>
              </a:ext>
            </a:extLst>
          </p:cNvPr>
          <p:cNvSpPr/>
          <p:nvPr/>
        </p:nvSpPr>
        <p:spPr>
          <a:xfrm>
            <a:off x="244930" y="2960913"/>
            <a:ext cx="4033156" cy="2873827"/>
          </a:xfrm>
          <a:prstGeom prst="triangle">
            <a:avLst>
              <a:gd name="adj" fmla="val 48452"/>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000" dirty="0">
              <a:solidFill>
                <a:schemeClr val="tx1"/>
              </a:solidFill>
            </a:endParaRPr>
          </a:p>
        </p:txBody>
      </p:sp>
      <p:sp>
        <p:nvSpPr>
          <p:cNvPr id="6" name="TextBox 5">
            <a:extLst>
              <a:ext uri="{FF2B5EF4-FFF2-40B4-BE49-F238E27FC236}">
                <a16:creationId xmlns:a16="http://schemas.microsoft.com/office/drawing/2014/main" id="{BB98F0DA-A5E2-42E5-9545-DF39AAD4F1E0}"/>
              </a:ext>
            </a:extLst>
          </p:cNvPr>
          <p:cNvSpPr txBox="1"/>
          <p:nvPr/>
        </p:nvSpPr>
        <p:spPr>
          <a:xfrm>
            <a:off x="-1197428" y="4071257"/>
            <a:ext cx="6830784" cy="1354217"/>
          </a:xfrm>
          <a:prstGeom prst="rect">
            <a:avLst/>
          </a:prstGeom>
          <a:noFill/>
        </p:spPr>
        <p:txBody>
          <a:bodyPr wrap="square" rtlCol="0">
            <a:spAutoFit/>
          </a:bodyPr>
          <a:lstStyle/>
          <a:p>
            <a:pPr algn="ctr"/>
            <a:r>
              <a:rPr lang="en-US" sz="3200" b="1" dirty="0">
                <a:solidFill>
                  <a:schemeClr val="tx1"/>
                </a:solidFill>
              </a:rPr>
              <a:t>Basic </a:t>
            </a:r>
          </a:p>
          <a:p>
            <a:pPr algn="ctr"/>
            <a:r>
              <a:rPr lang="en-US" sz="3200" b="1" dirty="0">
                <a:solidFill>
                  <a:schemeClr val="tx1"/>
                </a:solidFill>
              </a:rPr>
              <a:t>Research </a:t>
            </a:r>
          </a:p>
          <a:p>
            <a:endParaRPr lang="en-US" dirty="0"/>
          </a:p>
        </p:txBody>
      </p:sp>
      <p:sp>
        <p:nvSpPr>
          <p:cNvPr id="7" name="Right Arrow 16">
            <a:extLst>
              <a:ext uri="{FF2B5EF4-FFF2-40B4-BE49-F238E27FC236}">
                <a16:creationId xmlns:a16="http://schemas.microsoft.com/office/drawing/2014/main" id="{841B9FD3-8450-44F8-BE40-2ADA4F872A71}"/>
              </a:ext>
            </a:extLst>
          </p:cNvPr>
          <p:cNvSpPr/>
          <p:nvPr/>
        </p:nvSpPr>
        <p:spPr>
          <a:xfrm flipV="1">
            <a:off x="4060371" y="3428998"/>
            <a:ext cx="968829" cy="17634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2C28F35-E4B3-4943-93B2-E0756AC82F4B}"/>
              </a:ext>
            </a:extLst>
          </p:cNvPr>
          <p:cNvSpPr/>
          <p:nvPr/>
        </p:nvSpPr>
        <p:spPr>
          <a:xfrm flipV="1">
            <a:off x="5312228" y="2960912"/>
            <a:ext cx="6634842" cy="2873827"/>
          </a:xfrm>
          <a:prstGeom prst="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10" name="TextBox 9">
            <a:extLst>
              <a:ext uri="{FF2B5EF4-FFF2-40B4-BE49-F238E27FC236}">
                <a16:creationId xmlns:a16="http://schemas.microsoft.com/office/drawing/2014/main" id="{98FB8726-E067-4B6A-87B3-B01B688D9B57}"/>
              </a:ext>
            </a:extLst>
          </p:cNvPr>
          <p:cNvSpPr txBox="1"/>
          <p:nvPr/>
        </p:nvSpPr>
        <p:spPr>
          <a:xfrm>
            <a:off x="5214257" y="3946065"/>
            <a:ext cx="6732814" cy="892552"/>
          </a:xfrm>
          <a:prstGeom prst="rect">
            <a:avLst/>
          </a:prstGeom>
          <a:noFill/>
        </p:spPr>
        <p:txBody>
          <a:bodyPr wrap="square" rtlCol="0">
            <a:spAutoFit/>
          </a:bodyPr>
          <a:lstStyle/>
          <a:p>
            <a:r>
              <a:rPr lang="en-US" sz="2800" b="1" dirty="0"/>
              <a:t> </a:t>
            </a:r>
            <a:r>
              <a:rPr lang="en-US" sz="3200" b="1" dirty="0"/>
              <a:t>Implementation</a:t>
            </a:r>
            <a:r>
              <a:rPr lang="en-US" sz="2000" b="1" dirty="0"/>
              <a:t> 	</a:t>
            </a:r>
            <a:r>
              <a:rPr lang="en-US" sz="2800" b="1" dirty="0"/>
              <a:t>                     </a:t>
            </a:r>
            <a:r>
              <a:rPr lang="en-US" sz="3200" b="1" dirty="0"/>
              <a:t>Impact</a:t>
            </a:r>
            <a:r>
              <a:rPr lang="en-US" sz="2800" b="1" dirty="0"/>
              <a:t>             </a:t>
            </a:r>
            <a:r>
              <a:rPr lang="en-US" sz="2000" b="1" dirty="0"/>
              <a:t>		</a:t>
            </a:r>
          </a:p>
        </p:txBody>
      </p:sp>
      <p:sp>
        <p:nvSpPr>
          <p:cNvPr id="11" name="Arrow: Right 10">
            <a:extLst>
              <a:ext uri="{FF2B5EF4-FFF2-40B4-BE49-F238E27FC236}">
                <a16:creationId xmlns:a16="http://schemas.microsoft.com/office/drawing/2014/main" id="{476F1792-3CE5-443F-9D1E-5CA0ADCF2884}"/>
              </a:ext>
            </a:extLst>
          </p:cNvPr>
          <p:cNvSpPr/>
          <p:nvPr/>
        </p:nvSpPr>
        <p:spPr>
          <a:xfrm flipV="1">
            <a:off x="8196944" y="4103913"/>
            <a:ext cx="2405742" cy="3483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Brace 4">
            <a:extLst>
              <a:ext uri="{FF2B5EF4-FFF2-40B4-BE49-F238E27FC236}">
                <a16:creationId xmlns:a16="http://schemas.microsoft.com/office/drawing/2014/main" id="{A53854B7-F2F2-4E7D-9381-69E049A1BD51}"/>
              </a:ext>
            </a:extLst>
          </p:cNvPr>
          <p:cNvSpPr/>
          <p:nvPr/>
        </p:nvSpPr>
        <p:spPr>
          <a:xfrm rot="5400000">
            <a:off x="2038273" y="986593"/>
            <a:ext cx="385234" cy="3005819"/>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0672730E-4B22-42F7-94E0-95614C5CE948}"/>
              </a:ext>
            </a:extLst>
          </p:cNvPr>
          <p:cNvSpPr>
            <a:spLocks noGrp="1"/>
          </p:cNvSpPr>
          <p:nvPr>
            <p:ph type="sldNum" sz="quarter" idx="12"/>
          </p:nvPr>
        </p:nvSpPr>
        <p:spPr/>
        <p:txBody>
          <a:bodyPr/>
          <a:lstStyle/>
          <a:p>
            <a:fld id="{65CB8815-8635-4F4E-8B74-DD7DA102DDAA}" type="slidenum">
              <a:rPr lang="en-US" smtClean="0"/>
              <a:t>3</a:t>
            </a:fld>
            <a:endParaRPr lang="en-US"/>
          </a:p>
        </p:txBody>
      </p:sp>
    </p:spTree>
    <p:extLst>
      <p:ext uri="{BB962C8B-B14F-4D97-AF65-F5344CB8AC3E}">
        <p14:creationId xmlns:p14="http://schemas.microsoft.com/office/powerpoint/2010/main" val="1291055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E0689F-5367-4264-8E88-EE112506D2CD}"/>
              </a:ext>
            </a:extLst>
          </p:cNvPr>
          <p:cNvSpPr txBox="1"/>
          <p:nvPr/>
        </p:nvSpPr>
        <p:spPr>
          <a:xfrm>
            <a:off x="710293" y="2358571"/>
            <a:ext cx="10771414" cy="1200329"/>
          </a:xfrm>
          <a:prstGeom prst="rect">
            <a:avLst/>
          </a:prstGeom>
          <a:noFill/>
        </p:spPr>
        <p:txBody>
          <a:bodyPr wrap="square" rtlCol="0">
            <a:spAutoFit/>
          </a:bodyPr>
          <a:lstStyle/>
          <a:p>
            <a:pPr algn="ctr"/>
            <a:r>
              <a:rPr lang="en-US" sz="3600" b="1" dirty="0"/>
              <a:t>Example 3. IRGC White Paper on Nanotechnology Risk Governance </a:t>
            </a:r>
          </a:p>
        </p:txBody>
      </p:sp>
      <p:sp>
        <p:nvSpPr>
          <p:cNvPr id="3" name="Slide Number Placeholder 2">
            <a:extLst>
              <a:ext uri="{FF2B5EF4-FFF2-40B4-BE49-F238E27FC236}">
                <a16:creationId xmlns:a16="http://schemas.microsoft.com/office/drawing/2014/main" id="{B61E8C96-0C82-4E81-BA2D-7D8A249DEDAA}"/>
              </a:ext>
            </a:extLst>
          </p:cNvPr>
          <p:cNvSpPr>
            <a:spLocks noGrp="1"/>
          </p:cNvSpPr>
          <p:nvPr>
            <p:ph type="sldNum" sz="quarter" idx="12"/>
          </p:nvPr>
        </p:nvSpPr>
        <p:spPr/>
        <p:txBody>
          <a:bodyPr/>
          <a:lstStyle/>
          <a:p>
            <a:fld id="{65CB8815-8635-4F4E-8B74-DD7DA102DDAA}" type="slidenum">
              <a:rPr lang="en-US" smtClean="0"/>
              <a:t>30</a:t>
            </a:fld>
            <a:endParaRPr lang="en-US"/>
          </a:p>
        </p:txBody>
      </p:sp>
    </p:spTree>
    <p:extLst>
      <p:ext uri="{BB962C8B-B14F-4D97-AF65-F5344CB8AC3E}">
        <p14:creationId xmlns:p14="http://schemas.microsoft.com/office/powerpoint/2010/main" val="1920892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B4FB181-33B1-4FEE-B78C-5D340C9D2906}"/>
              </a:ext>
            </a:extLst>
          </p:cNvPr>
          <p:cNvGrpSpPr/>
          <p:nvPr/>
        </p:nvGrpSpPr>
        <p:grpSpPr>
          <a:xfrm>
            <a:off x="3124200" y="-21771"/>
            <a:ext cx="5747657" cy="6716486"/>
            <a:chOff x="0" y="0"/>
            <a:chExt cx="7543928" cy="10691241"/>
          </a:xfrm>
        </p:grpSpPr>
        <p:pic>
          <p:nvPicPr>
            <p:cNvPr id="3" name="Picture 2">
              <a:extLst>
                <a:ext uri="{FF2B5EF4-FFF2-40B4-BE49-F238E27FC236}">
                  <a16:creationId xmlns:a16="http://schemas.microsoft.com/office/drawing/2014/main" id="{C0D5A136-4AA0-49ED-9152-71BBB1C24DFF}"/>
                </a:ext>
              </a:extLst>
            </p:cNvPr>
            <p:cNvPicPr/>
            <p:nvPr/>
          </p:nvPicPr>
          <p:blipFill>
            <a:blip r:embed="rId2" cstate="email">
              <a:extLst>
                <a:ext uri="{28A0092B-C50C-407E-A947-70E740481C1C}">
                  <a14:useLocalDpi xmlns:a14="http://schemas.microsoft.com/office/drawing/2010/main"/>
                </a:ext>
              </a:extLst>
            </a:blip>
            <a:stretch>
              <a:fillRect/>
            </a:stretch>
          </p:blipFill>
          <p:spPr>
            <a:xfrm>
              <a:off x="4644479" y="7402831"/>
              <a:ext cx="2886456" cy="1103376"/>
            </a:xfrm>
            <a:prstGeom prst="rect">
              <a:avLst/>
            </a:prstGeom>
          </p:spPr>
        </p:pic>
        <p:sp>
          <p:nvSpPr>
            <p:cNvPr id="4" name="Shape 244">
              <a:extLst>
                <a:ext uri="{FF2B5EF4-FFF2-40B4-BE49-F238E27FC236}">
                  <a16:creationId xmlns:a16="http://schemas.microsoft.com/office/drawing/2014/main" id="{AD888768-7597-487D-B5FA-FD7FD9A0D285}"/>
                </a:ext>
              </a:extLst>
            </p:cNvPr>
            <p:cNvSpPr/>
            <p:nvPr/>
          </p:nvSpPr>
          <p:spPr>
            <a:xfrm>
              <a:off x="63" y="10336606"/>
              <a:ext cx="7543800" cy="354635"/>
            </a:xfrm>
            <a:custGeom>
              <a:avLst/>
              <a:gdLst/>
              <a:ahLst/>
              <a:cxnLst/>
              <a:rect l="0" t="0" r="0" b="0"/>
              <a:pathLst>
                <a:path w="7543800" h="354635">
                  <a:moveTo>
                    <a:pt x="0" y="0"/>
                  </a:moveTo>
                  <a:lnTo>
                    <a:pt x="7543800" y="0"/>
                  </a:lnTo>
                  <a:lnTo>
                    <a:pt x="7543800" y="354635"/>
                  </a:lnTo>
                  <a:lnTo>
                    <a:pt x="0" y="354635"/>
                  </a:lnTo>
                  <a:lnTo>
                    <a:pt x="0" y="0"/>
                  </a:lnTo>
                </a:path>
              </a:pathLst>
            </a:custGeom>
            <a:ln w="0" cap="flat">
              <a:miter lim="127000"/>
            </a:ln>
          </p:spPr>
          <p:style>
            <a:lnRef idx="0">
              <a:srgbClr val="000000">
                <a:alpha val="0"/>
              </a:srgbClr>
            </a:lnRef>
            <a:fillRef idx="1">
              <a:srgbClr val="D7E4EC"/>
            </a:fillRef>
            <a:effectRef idx="0">
              <a:scrgbClr r="0" g="0" b="0"/>
            </a:effectRef>
            <a:fontRef idx="none"/>
          </p:style>
          <p:txBody>
            <a:bodyPr/>
            <a:lstStyle/>
            <a:p>
              <a:endParaRPr lang="en-US"/>
            </a:p>
          </p:txBody>
        </p:sp>
        <p:sp>
          <p:nvSpPr>
            <p:cNvPr id="5" name="Shape 245">
              <a:extLst>
                <a:ext uri="{FF2B5EF4-FFF2-40B4-BE49-F238E27FC236}">
                  <a16:creationId xmlns:a16="http://schemas.microsoft.com/office/drawing/2014/main" id="{00D6D0CC-8CF1-44A5-A69C-2894DB478177}"/>
                </a:ext>
              </a:extLst>
            </p:cNvPr>
            <p:cNvSpPr/>
            <p:nvPr/>
          </p:nvSpPr>
          <p:spPr>
            <a:xfrm>
              <a:off x="63" y="64"/>
              <a:ext cx="7543800" cy="2740025"/>
            </a:xfrm>
            <a:custGeom>
              <a:avLst/>
              <a:gdLst/>
              <a:ahLst/>
              <a:cxnLst/>
              <a:rect l="0" t="0" r="0" b="0"/>
              <a:pathLst>
                <a:path w="7543800" h="2740025">
                  <a:moveTo>
                    <a:pt x="0" y="0"/>
                  </a:moveTo>
                  <a:lnTo>
                    <a:pt x="7543800" y="0"/>
                  </a:lnTo>
                  <a:lnTo>
                    <a:pt x="7543800" y="2740025"/>
                  </a:lnTo>
                  <a:lnTo>
                    <a:pt x="0" y="2740025"/>
                  </a:lnTo>
                  <a:lnTo>
                    <a:pt x="0" y="0"/>
                  </a:lnTo>
                </a:path>
              </a:pathLst>
            </a:custGeom>
            <a:ln w="0" cap="flat">
              <a:miter lim="127000"/>
            </a:ln>
          </p:spPr>
          <p:style>
            <a:lnRef idx="0">
              <a:srgbClr val="000000">
                <a:alpha val="0"/>
              </a:srgbClr>
            </a:lnRef>
            <a:fillRef idx="1">
              <a:srgbClr val="D7E4EC"/>
            </a:fillRef>
            <a:effectRef idx="0">
              <a:scrgbClr r="0" g="0" b="0"/>
            </a:effectRef>
            <a:fontRef idx="none"/>
          </p:style>
          <p:txBody>
            <a:bodyPr/>
            <a:lstStyle/>
            <a:p>
              <a:endParaRPr lang="en-US"/>
            </a:p>
          </p:txBody>
        </p:sp>
        <p:sp>
          <p:nvSpPr>
            <p:cNvPr id="6" name="Shape 246">
              <a:extLst>
                <a:ext uri="{FF2B5EF4-FFF2-40B4-BE49-F238E27FC236}">
                  <a16:creationId xmlns:a16="http://schemas.microsoft.com/office/drawing/2014/main" id="{0B29E757-B7CE-446E-A822-96ED7A30F444}"/>
                </a:ext>
              </a:extLst>
            </p:cNvPr>
            <p:cNvSpPr/>
            <p:nvPr/>
          </p:nvSpPr>
          <p:spPr>
            <a:xfrm>
              <a:off x="2856548" y="951688"/>
              <a:ext cx="1793697" cy="1789329"/>
            </a:xfrm>
            <a:custGeom>
              <a:avLst/>
              <a:gdLst/>
              <a:ahLst/>
              <a:cxnLst/>
              <a:rect l="0" t="0" r="0" b="0"/>
              <a:pathLst>
                <a:path w="1793697" h="1789329">
                  <a:moveTo>
                    <a:pt x="0" y="0"/>
                  </a:moveTo>
                  <a:lnTo>
                    <a:pt x="1793697" y="0"/>
                  </a:lnTo>
                  <a:lnTo>
                    <a:pt x="1793697" y="1789329"/>
                  </a:lnTo>
                  <a:lnTo>
                    <a:pt x="0" y="1789329"/>
                  </a:lnTo>
                  <a:lnTo>
                    <a:pt x="0" y="0"/>
                  </a:lnTo>
                </a:path>
              </a:pathLst>
            </a:custGeom>
            <a:ln w="0" cap="flat">
              <a:miter lim="127000"/>
            </a:ln>
          </p:spPr>
          <p:style>
            <a:lnRef idx="0">
              <a:srgbClr val="000000">
                <a:alpha val="0"/>
              </a:srgbClr>
            </a:lnRef>
            <a:fillRef idx="1">
              <a:srgbClr val="B8C7D6"/>
            </a:fillRef>
            <a:effectRef idx="0">
              <a:scrgbClr r="0" g="0" b="0"/>
            </a:effectRef>
            <a:fontRef idx="none"/>
          </p:style>
          <p:txBody>
            <a:bodyPr/>
            <a:lstStyle/>
            <a:p>
              <a:endParaRPr lang="en-US"/>
            </a:p>
          </p:txBody>
        </p:sp>
        <p:sp>
          <p:nvSpPr>
            <p:cNvPr id="7" name="Shape 11">
              <a:extLst>
                <a:ext uri="{FF2B5EF4-FFF2-40B4-BE49-F238E27FC236}">
                  <a16:creationId xmlns:a16="http://schemas.microsoft.com/office/drawing/2014/main" id="{D78C22F9-E384-43AC-989F-C695104882D4}"/>
                </a:ext>
              </a:extLst>
            </p:cNvPr>
            <p:cNvSpPr/>
            <p:nvPr/>
          </p:nvSpPr>
          <p:spPr>
            <a:xfrm>
              <a:off x="2856535" y="951688"/>
              <a:ext cx="1793710" cy="1789328"/>
            </a:xfrm>
            <a:custGeom>
              <a:avLst/>
              <a:gdLst/>
              <a:ahLst/>
              <a:cxnLst/>
              <a:rect l="0" t="0" r="0" b="0"/>
              <a:pathLst>
                <a:path w="1793710" h="1789328">
                  <a:moveTo>
                    <a:pt x="1793710" y="0"/>
                  </a:moveTo>
                  <a:lnTo>
                    <a:pt x="0" y="0"/>
                  </a:lnTo>
                  <a:lnTo>
                    <a:pt x="0" y="1789328"/>
                  </a:lnTo>
                  <a:lnTo>
                    <a:pt x="1793710" y="1789328"/>
                  </a:lnTo>
                  <a:lnTo>
                    <a:pt x="1793710" y="0"/>
                  </a:lnTo>
                  <a:close/>
                </a:path>
              </a:pathLst>
            </a:custGeom>
            <a:ln w="6350" cap="flat">
              <a:miter lim="100000"/>
            </a:ln>
          </p:spPr>
          <p:style>
            <a:lnRef idx="1">
              <a:srgbClr val="527B9B"/>
            </a:lnRef>
            <a:fillRef idx="0">
              <a:srgbClr val="000000">
                <a:alpha val="0"/>
              </a:srgbClr>
            </a:fillRef>
            <a:effectRef idx="0">
              <a:scrgbClr r="0" g="0" b="0"/>
            </a:effectRef>
            <a:fontRef idx="none"/>
          </p:style>
          <p:txBody>
            <a:bodyPr/>
            <a:lstStyle/>
            <a:p>
              <a:endParaRPr lang="en-US"/>
            </a:p>
          </p:txBody>
        </p:sp>
        <p:sp>
          <p:nvSpPr>
            <p:cNvPr id="8" name="Shape 247">
              <a:extLst>
                <a:ext uri="{FF2B5EF4-FFF2-40B4-BE49-F238E27FC236}">
                  <a16:creationId xmlns:a16="http://schemas.microsoft.com/office/drawing/2014/main" id="{52B25ADE-3BF6-4448-A066-14FCFB2772DB}"/>
                </a:ext>
              </a:extLst>
            </p:cNvPr>
            <p:cNvSpPr/>
            <p:nvPr/>
          </p:nvSpPr>
          <p:spPr>
            <a:xfrm>
              <a:off x="4646168" y="10336606"/>
              <a:ext cx="2897696" cy="354635"/>
            </a:xfrm>
            <a:custGeom>
              <a:avLst/>
              <a:gdLst/>
              <a:ahLst/>
              <a:cxnLst/>
              <a:rect l="0" t="0" r="0" b="0"/>
              <a:pathLst>
                <a:path w="2897696" h="354635">
                  <a:moveTo>
                    <a:pt x="0" y="0"/>
                  </a:moveTo>
                  <a:lnTo>
                    <a:pt x="2897696" y="0"/>
                  </a:lnTo>
                  <a:lnTo>
                    <a:pt x="2897696" y="354635"/>
                  </a:lnTo>
                  <a:lnTo>
                    <a:pt x="0" y="354635"/>
                  </a:lnTo>
                  <a:lnTo>
                    <a:pt x="0" y="0"/>
                  </a:lnTo>
                </a:path>
              </a:pathLst>
            </a:custGeom>
            <a:ln w="0" cap="flat">
              <a:miter lim="100000"/>
            </a:ln>
          </p:spPr>
          <p:style>
            <a:lnRef idx="0">
              <a:srgbClr val="000000">
                <a:alpha val="0"/>
              </a:srgbClr>
            </a:lnRef>
            <a:fillRef idx="1">
              <a:srgbClr val="C2D0DD"/>
            </a:fillRef>
            <a:effectRef idx="0">
              <a:scrgbClr r="0" g="0" b="0"/>
            </a:effectRef>
            <a:fontRef idx="none"/>
          </p:style>
          <p:txBody>
            <a:bodyPr/>
            <a:lstStyle/>
            <a:p>
              <a:endParaRPr lang="en-US"/>
            </a:p>
          </p:txBody>
        </p:sp>
        <p:sp>
          <p:nvSpPr>
            <p:cNvPr id="9" name="Rectangle 8">
              <a:extLst>
                <a:ext uri="{FF2B5EF4-FFF2-40B4-BE49-F238E27FC236}">
                  <a16:creationId xmlns:a16="http://schemas.microsoft.com/office/drawing/2014/main" id="{0F50C3A4-1705-48B5-A4F4-17D0F8E824B4}"/>
                </a:ext>
              </a:extLst>
            </p:cNvPr>
            <p:cNvSpPr/>
            <p:nvPr/>
          </p:nvSpPr>
          <p:spPr>
            <a:xfrm>
              <a:off x="4723715" y="10409921"/>
              <a:ext cx="2180696" cy="15728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800" spc="15">
                  <a:solidFill>
                    <a:srgbClr val="000000"/>
                  </a:solidFill>
                  <a:effectLst/>
                  <a:latin typeface="Calibri" panose="020F0502020204030204" pitchFamily="34" charset="0"/>
                  <a:ea typeface="Calibri" panose="020F0502020204030204" pitchFamily="34" charset="0"/>
                </a:rPr>
                <a:t>international</a:t>
              </a:r>
              <a:r>
                <a:rPr lang="en-US" sz="800" spc="30">
                  <a:solidFill>
                    <a:srgbClr val="000000"/>
                  </a:solidFill>
                  <a:effectLst/>
                  <a:latin typeface="Calibri" panose="020F0502020204030204" pitchFamily="34" charset="0"/>
                  <a:ea typeface="Calibri" panose="020F0502020204030204" pitchFamily="34" charset="0"/>
                </a:rPr>
                <a:t> </a:t>
              </a:r>
              <a:r>
                <a:rPr lang="en-US" sz="800" spc="15">
                  <a:solidFill>
                    <a:srgbClr val="000000"/>
                  </a:solidFill>
                  <a:effectLst/>
                  <a:latin typeface="Calibri" panose="020F0502020204030204" pitchFamily="34" charset="0"/>
                  <a:ea typeface="Calibri" panose="020F0502020204030204" pitchFamily="34" charset="0"/>
                </a:rPr>
                <a:t>risk</a:t>
              </a:r>
              <a:r>
                <a:rPr lang="en-US" sz="800" spc="30">
                  <a:solidFill>
                    <a:srgbClr val="000000"/>
                  </a:solidFill>
                  <a:effectLst/>
                  <a:latin typeface="Calibri" panose="020F0502020204030204" pitchFamily="34" charset="0"/>
                  <a:ea typeface="Calibri" panose="020F0502020204030204" pitchFamily="34" charset="0"/>
                </a:rPr>
                <a:t> </a:t>
              </a:r>
              <a:r>
                <a:rPr lang="en-US" sz="800" spc="15">
                  <a:solidFill>
                    <a:srgbClr val="000000"/>
                  </a:solidFill>
                  <a:effectLst/>
                  <a:latin typeface="Calibri" panose="020F0502020204030204" pitchFamily="34" charset="0"/>
                  <a:ea typeface="Calibri" panose="020F0502020204030204" pitchFamily="34" charset="0"/>
                </a:rPr>
                <a:t>governance</a:t>
              </a:r>
              <a:r>
                <a:rPr lang="en-US" sz="800" spc="30">
                  <a:solidFill>
                    <a:srgbClr val="000000"/>
                  </a:solidFill>
                  <a:effectLst/>
                  <a:latin typeface="Calibri" panose="020F0502020204030204" pitchFamily="34" charset="0"/>
                  <a:ea typeface="Calibri" panose="020F0502020204030204" pitchFamily="34" charset="0"/>
                </a:rPr>
                <a:t> </a:t>
              </a:r>
              <a:r>
                <a:rPr lang="en-US" sz="800" spc="15">
                  <a:solidFill>
                    <a:srgbClr val="000000"/>
                  </a:solidFill>
                  <a:effectLst/>
                  <a:latin typeface="Calibri" panose="020F0502020204030204" pitchFamily="34" charset="0"/>
                  <a:ea typeface="Calibri" panose="020F0502020204030204" pitchFamily="34" charset="0"/>
                </a:rPr>
                <a:t>council</a:t>
              </a:r>
              <a:endParaRPr lang="en-US" sz="1100">
                <a:solidFill>
                  <a:srgbClr val="000000"/>
                </a:solidFill>
                <a:effectLst/>
                <a:latin typeface="Calibri" panose="020F0502020204030204" pitchFamily="34" charset="0"/>
                <a:ea typeface="Calibri" panose="020F0502020204030204" pitchFamily="34" charset="0"/>
              </a:endParaRPr>
            </a:p>
          </p:txBody>
        </p:sp>
        <p:sp>
          <p:nvSpPr>
            <p:cNvPr id="10" name="Shape 14">
              <a:extLst>
                <a:ext uri="{FF2B5EF4-FFF2-40B4-BE49-F238E27FC236}">
                  <a16:creationId xmlns:a16="http://schemas.microsoft.com/office/drawing/2014/main" id="{F20FB63E-8F43-42A2-9DB2-25FB02728A3D}"/>
                </a:ext>
              </a:extLst>
            </p:cNvPr>
            <p:cNvSpPr/>
            <p:nvPr/>
          </p:nvSpPr>
          <p:spPr>
            <a:xfrm>
              <a:off x="5729437" y="2736684"/>
              <a:ext cx="665949" cy="495"/>
            </a:xfrm>
            <a:custGeom>
              <a:avLst/>
              <a:gdLst/>
              <a:ahLst/>
              <a:cxnLst/>
              <a:rect l="0" t="0" r="0" b="0"/>
              <a:pathLst>
                <a:path w="665949" h="495">
                  <a:moveTo>
                    <a:pt x="0" y="495"/>
                  </a:moveTo>
                  <a:lnTo>
                    <a:pt x="645816" y="495"/>
                  </a:lnTo>
                  <a:lnTo>
                    <a:pt x="655728" y="0"/>
                  </a:lnTo>
                  <a:lnTo>
                    <a:pt x="665949" y="495"/>
                  </a:lnTo>
                  <a:lnTo>
                    <a:pt x="645816" y="495"/>
                  </a:lnTo>
                </a:path>
              </a:pathLst>
            </a:custGeom>
            <a:ln w="16895" cap="flat">
              <a:miter lim="100000"/>
            </a:ln>
          </p:spPr>
          <p:style>
            <a:lnRef idx="1">
              <a:srgbClr val="FFFFFF"/>
            </a:lnRef>
            <a:fillRef idx="0">
              <a:srgbClr val="000000">
                <a:alpha val="0"/>
              </a:srgbClr>
            </a:fillRef>
            <a:effectRef idx="0">
              <a:scrgbClr r="0" g="0" b="0"/>
            </a:effectRef>
            <a:fontRef idx="none"/>
          </p:style>
          <p:txBody>
            <a:bodyPr/>
            <a:lstStyle/>
            <a:p>
              <a:endParaRPr lang="en-US"/>
            </a:p>
          </p:txBody>
        </p:sp>
        <p:sp>
          <p:nvSpPr>
            <p:cNvPr id="11" name="Shape 15">
              <a:extLst>
                <a:ext uri="{FF2B5EF4-FFF2-40B4-BE49-F238E27FC236}">
                  <a16:creationId xmlns:a16="http://schemas.microsoft.com/office/drawing/2014/main" id="{AB8170DA-0E2C-48FB-872B-FCEE3B1D191D}"/>
                </a:ext>
              </a:extLst>
            </p:cNvPr>
            <p:cNvSpPr/>
            <p:nvPr/>
          </p:nvSpPr>
          <p:spPr>
            <a:xfrm>
              <a:off x="2843713" y="2098664"/>
              <a:ext cx="4700214" cy="638515"/>
            </a:xfrm>
            <a:custGeom>
              <a:avLst/>
              <a:gdLst/>
              <a:ahLst/>
              <a:cxnLst/>
              <a:rect l="0" t="0" r="0" b="0"/>
              <a:pathLst>
                <a:path w="4700214" h="638515">
                  <a:moveTo>
                    <a:pt x="4700214" y="638515"/>
                  </a:moveTo>
                  <a:lnTo>
                    <a:pt x="4661561" y="638515"/>
                  </a:lnTo>
                  <a:lnTo>
                    <a:pt x="3551672" y="638515"/>
                  </a:lnTo>
                  <a:lnTo>
                    <a:pt x="3551672" y="637509"/>
                  </a:lnTo>
                  <a:lnTo>
                    <a:pt x="3541451" y="638020"/>
                  </a:lnTo>
                  <a:lnTo>
                    <a:pt x="3483588" y="635218"/>
                  </a:lnTo>
                  <a:cubicBezTo>
                    <a:pt x="3147804" y="602518"/>
                    <a:pt x="2885723" y="330592"/>
                    <a:pt x="2885723" y="0"/>
                  </a:cubicBezTo>
                  <a:lnTo>
                    <a:pt x="2885723" y="638515"/>
                  </a:lnTo>
                  <a:lnTo>
                    <a:pt x="0" y="638515"/>
                  </a:lnTo>
                </a:path>
              </a:pathLst>
            </a:custGeom>
            <a:ln w="16895" cap="flat">
              <a:miter lim="100000"/>
            </a:ln>
          </p:spPr>
          <p:style>
            <a:lnRef idx="1">
              <a:srgbClr val="FFFFFF"/>
            </a:lnRef>
            <a:fillRef idx="0">
              <a:srgbClr val="000000">
                <a:alpha val="0"/>
              </a:srgbClr>
            </a:fillRef>
            <a:effectRef idx="0">
              <a:scrgbClr r="0" g="0" b="0"/>
            </a:effectRef>
            <a:fontRef idx="none"/>
          </p:style>
          <p:txBody>
            <a:bodyPr/>
            <a:lstStyle/>
            <a:p>
              <a:endParaRPr lang="en-US"/>
            </a:p>
          </p:txBody>
        </p:sp>
        <p:sp>
          <p:nvSpPr>
            <p:cNvPr id="12" name="Shape 16">
              <a:extLst>
                <a:ext uri="{FF2B5EF4-FFF2-40B4-BE49-F238E27FC236}">
                  <a16:creationId xmlns:a16="http://schemas.microsoft.com/office/drawing/2014/main" id="{6E182A86-8E52-4B01-9817-BB5AAB6C35F0}"/>
                </a:ext>
              </a:extLst>
            </p:cNvPr>
            <p:cNvSpPr/>
            <p:nvPr/>
          </p:nvSpPr>
          <p:spPr>
            <a:xfrm>
              <a:off x="6173402" y="2098643"/>
              <a:ext cx="221983" cy="22"/>
            </a:xfrm>
            <a:custGeom>
              <a:avLst/>
              <a:gdLst/>
              <a:ahLst/>
              <a:cxnLst/>
              <a:rect l="0" t="0" r="0" b="0"/>
              <a:pathLst>
                <a:path w="221983" h="22">
                  <a:moveTo>
                    <a:pt x="221983" y="0"/>
                  </a:moveTo>
                  <a:lnTo>
                    <a:pt x="221983" y="22"/>
                  </a:lnTo>
                  <a:lnTo>
                    <a:pt x="0" y="22"/>
                  </a:lnTo>
                </a:path>
              </a:pathLst>
            </a:custGeom>
            <a:ln w="16895" cap="flat">
              <a:miter lim="100000"/>
            </a:ln>
          </p:spPr>
          <p:style>
            <a:lnRef idx="1">
              <a:srgbClr val="FFFFFF"/>
            </a:lnRef>
            <a:fillRef idx="0">
              <a:srgbClr val="000000">
                <a:alpha val="0"/>
              </a:srgbClr>
            </a:fillRef>
            <a:effectRef idx="0">
              <a:scrgbClr r="0" g="0" b="0"/>
            </a:effectRef>
            <a:fontRef idx="none"/>
          </p:style>
          <p:txBody>
            <a:bodyPr/>
            <a:lstStyle/>
            <a:p>
              <a:endParaRPr lang="en-US"/>
            </a:p>
          </p:txBody>
        </p:sp>
        <p:sp>
          <p:nvSpPr>
            <p:cNvPr id="13" name="Shape 17">
              <a:extLst>
                <a:ext uri="{FF2B5EF4-FFF2-40B4-BE49-F238E27FC236}">
                  <a16:creationId xmlns:a16="http://schemas.microsoft.com/office/drawing/2014/main" id="{C1DD2868-9E96-4971-AE8B-A46F540C137C}"/>
                </a:ext>
              </a:extLst>
            </p:cNvPr>
            <p:cNvSpPr/>
            <p:nvPr/>
          </p:nvSpPr>
          <p:spPr>
            <a:xfrm>
              <a:off x="6395385" y="1672981"/>
              <a:ext cx="1148542" cy="1063193"/>
            </a:xfrm>
            <a:custGeom>
              <a:avLst/>
              <a:gdLst/>
              <a:ahLst/>
              <a:cxnLst/>
              <a:rect l="0" t="0" r="0" b="0"/>
              <a:pathLst>
                <a:path w="1148542" h="1063193">
                  <a:moveTo>
                    <a:pt x="1148542" y="0"/>
                  </a:moveTo>
                  <a:lnTo>
                    <a:pt x="1056179" y="0"/>
                  </a:lnTo>
                  <a:cubicBezTo>
                    <a:pt x="1056179" y="551006"/>
                    <a:pt x="632646" y="1004206"/>
                    <a:pt x="89914" y="1058703"/>
                  </a:cubicBezTo>
                  <a:lnTo>
                    <a:pt x="0" y="1063193"/>
                  </a:lnTo>
                  <a:lnTo>
                    <a:pt x="0" y="425683"/>
                  </a:lnTo>
                </a:path>
              </a:pathLst>
            </a:custGeom>
            <a:ln w="16895" cap="flat">
              <a:miter lim="100000"/>
            </a:ln>
          </p:spPr>
          <p:style>
            <a:lnRef idx="1">
              <a:srgbClr val="FFFFFF"/>
            </a:lnRef>
            <a:fillRef idx="0">
              <a:srgbClr val="000000">
                <a:alpha val="0"/>
              </a:srgbClr>
            </a:fillRef>
            <a:effectRef idx="0">
              <a:scrgbClr r="0" g="0" b="0"/>
            </a:effectRef>
            <a:fontRef idx="none"/>
          </p:style>
          <p:txBody>
            <a:bodyPr/>
            <a:lstStyle/>
            <a:p>
              <a:endParaRPr lang="en-US"/>
            </a:p>
          </p:txBody>
        </p:sp>
        <p:sp>
          <p:nvSpPr>
            <p:cNvPr id="14" name="Shape 18">
              <a:extLst>
                <a:ext uri="{FF2B5EF4-FFF2-40B4-BE49-F238E27FC236}">
                  <a16:creationId xmlns:a16="http://schemas.microsoft.com/office/drawing/2014/main" id="{9F2A7952-1E85-4E50-8C04-06109D65F1C0}"/>
                </a:ext>
              </a:extLst>
            </p:cNvPr>
            <p:cNvSpPr/>
            <p:nvPr/>
          </p:nvSpPr>
          <p:spPr>
            <a:xfrm>
              <a:off x="5729437" y="1672981"/>
              <a:ext cx="665949" cy="425683"/>
            </a:xfrm>
            <a:custGeom>
              <a:avLst/>
              <a:gdLst/>
              <a:ahLst/>
              <a:cxnLst/>
              <a:rect l="0" t="0" r="0" b="0"/>
              <a:pathLst>
                <a:path w="665949" h="425683">
                  <a:moveTo>
                    <a:pt x="665949" y="0"/>
                  </a:moveTo>
                  <a:lnTo>
                    <a:pt x="443965" y="0"/>
                  </a:lnTo>
                  <a:cubicBezTo>
                    <a:pt x="566544" y="0"/>
                    <a:pt x="665949" y="95310"/>
                    <a:pt x="665949" y="212830"/>
                  </a:cubicBezTo>
                  <a:lnTo>
                    <a:pt x="443965" y="212830"/>
                  </a:lnTo>
                  <a:lnTo>
                    <a:pt x="443965" y="425662"/>
                  </a:lnTo>
                  <a:cubicBezTo>
                    <a:pt x="566544" y="425662"/>
                    <a:pt x="665949" y="330397"/>
                    <a:pt x="665949" y="212830"/>
                  </a:cubicBezTo>
                  <a:lnTo>
                    <a:pt x="665949" y="425662"/>
                  </a:lnTo>
                  <a:lnTo>
                    <a:pt x="443965" y="425662"/>
                  </a:lnTo>
                  <a:lnTo>
                    <a:pt x="443965" y="425683"/>
                  </a:lnTo>
                  <a:lnTo>
                    <a:pt x="0" y="425683"/>
                  </a:lnTo>
                </a:path>
              </a:pathLst>
            </a:custGeom>
            <a:ln w="16895" cap="flat">
              <a:miter lim="100000"/>
            </a:ln>
          </p:spPr>
          <p:style>
            <a:lnRef idx="1">
              <a:srgbClr val="FFFFFF"/>
            </a:lnRef>
            <a:fillRef idx="0">
              <a:srgbClr val="000000">
                <a:alpha val="0"/>
              </a:srgbClr>
            </a:fillRef>
            <a:effectRef idx="0">
              <a:scrgbClr r="0" g="0" b="0"/>
            </a:effectRef>
            <a:fontRef idx="none"/>
          </p:style>
          <p:txBody>
            <a:bodyPr/>
            <a:lstStyle/>
            <a:p>
              <a:endParaRPr lang="en-US"/>
            </a:p>
          </p:txBody>
        </p:sp>
        <p:sp>
          <p:nvSpPr>
            <p:cNvPr id="15" name="Shape 19">
              <a:extLst>
                <a:ext uri="{FF2B5EF4-FFF2-40B4-BE49-F238E27FC236}">
                  <a16:creationId xmlns:a16="http://schemas.microsoft.com/office/drawing/2014/main" id="{CBC492D3-1080-49B4-B4B0-BBB63AAB9A3F}"/>
                </a:ext>
              </a:extLst>
            </p:cNvPr>
            <p:cNvSpPr/>
            <p:nvPr/>
          </p:nvSpPr>
          <p:spPr>
            <a:xfrm>
              <a:off x="5729437" y="1672981"/>
              <a:ext cx="443965" cy="425683"/>
            </a:xfrm>
            <a:custGeom>
              <a:avLst/>
              <a:gdLst/>
              <a:ahLst/>
              <a:cxnLst/>
              <a:rect l="0" t="0" r="0" b="0"/>
              <a:pathLst>
                <a:path w="443965" h="425683">
                  <a:moveTo>
                    <a:pt x="443965" y="212830"/>
                  </a:moveTo>
                  <a:lnTo>
                    <a:pt x="443965" y="0"/>
                  </a:lnTo>
                  <a:cubicBezTo>
                    <a:pt x="198762" y="0"/>
                    <a:pt x="0" y="190574"/>
                    <a:pt x="0" y="425683"/>
                  </a:cubicBezTo>
                  <a:lnTo>
                    <a:pt x="0" y="0"/>
                  </a:lnTo>
                  <a:lnTo>
                    <a:pt x="443965" y="0"/>
                  </a:lnTo>
                </a:path>
              </a:pathLst>
            </a:custGeom>
            <a:ln w="16895" cap="flat">
              <a:miter lim="100000"/>
            </a:ln>
          </p:spPr>
          <p:style>
            <a:lnRef idx="1">
              <a:srgbClr val="FFFFFF"/>
            </a:lnRef>
            <a:fillRef idx="0">
              <a:srgbClr val="000000">
                <a:alpha val="0"/>
              </a:srgbClr>
            </a:fillRef>
            <a:effectRef idx="0">
              <a:scrgbClr r="0" g="0" b="0"/>
            </a:effectRef>
            <a:fontRef idx="none"/>
          </p:style>
          <p:txBody>
            <a:bodyPr/>
            <a:lstStyle/>
            <a:p>
              <a:endParaRPr lang="en-US"/>
            </a:p>
          </p:txBody>
        </p:sp>
        <p:sp>
          <p:nvSpPr>
            <p:cNvPr id="16" name="Shape 20">
              <a:extLst>
                <a:ext uri="{FF2B5EF4-FFF2-40B4-BE49-F238E27FC236}">
                  <a16:creationId xmlns:a16="http://schemas.microsoft.com/office/drawing/2014/main" id="{8D29CABA-DB79-46F9-8584-E8B18A0A0FBA}"/>
                </a:ext>
              </a:extLst>
            </p:cNvPr>
            <p:cNvSpPr/>
            <p:nvPr/>
          </p:nvSpPr>
          <p:spPr>
            <a:xfrm>
              <a:off x="6044154" y="0"/>
              <a:ext cx="1407410" cy="1885811"/>
            </a:xfrm>
            <a:custGeom>
              <a:avLst/>
              <a:gdLst/>
              <a:ahLst/>
              <a:cxnLst/>
              <a:rect l="0" t="0" r="0" b="0"/>
              <a:pathLst>
                <a:path w="1407410" h="1885811">
                  <a:moveTo>
                    <a:pt x="351231" y="1885811"/>
                  </a:moveTo>
                  <a:lnTo>
                    <a:pt x="351231" y="1672981"/>
                  </a:lnTo>
                  <a:lnTo>
                    <a:pt x="1407410" y="1672981"/>
                  </a:lnTo>
                  <a:cubicBezTo>
                    <a:pt x="1407410" y="850196"/>
                    <a:pt x="817132" y="163661"/>
                    <a:pt x="32365" y="4884"/>
                  </a:cubicBezTo>
                  <a:lnTo>
                    <a:pt x="0" y="0"/>
                  </a:lnTo>
                </a:path>
              </a:pathLst>
            </a:custGeom>
            <a:ln w="16895" cap="flat">
              <a:miter lim="100000"/>
            </a:ln>
          </p:spPr>
          <p:style>
            <a:lnRef idx="1">
              <a:srgbClr val="FFFFFF"/>
            </a:lnRef>
            <a:fillRef idx="0">
              <a:srgbClr val="000000">
                <a:alpha val="0"/>
              </a:srgbClr>
            </a:fillRef>
            <a:effectRef idx="0">
              <a:scrgbClr r="0" g="0" b="0"/>
            </a:effectRef>
            <a:fontRef idx="none"/>
          </p:style>
          <p:txBody>
            <a:bodyPr/>
            <a:lstStyle/>
            <a:p>
              <a:endParaRPr lang="en-US"/>
            </a:p>
          </p:txBody>
        </p:sp>
        <p:sp>
          <p:nvSpPr>
            <p:cNvPr id="17" name="Shape 21">
              <a:extLst>
                <a:ext uri="{FF2B5EF4-FFF2-40B4-BE49-F238E27FC236}">
                  <a16:creationId xmlns:a16="http://schemas.microsoft.com/office/drawing/2014/main" id="{18180192-645E-49EF-A386-002B05BD2923}"/>
                </a:ext>
              </a:extLst>
            </p:cNvPr>
            <p:cNvSpPr/>
            <p:nvPr/>
          </p:nvSpPr>
          <p:spPr>
            <a:xfrm>
              <a:off x="5729437" y="0"/>
              <a:ext cx="0" cy="1672981"/>
            </a:xfrm>
            <a:custGeom>
              <a:avLst/>
              <a:gdLst/>
              <a:ahLst/>
              <a:cxnLst/>
              <a:rect l="0" t="0" r="0" b="0"/>
              <a:pathLst>
                <a:path h="1672981">
                  <a:moveTo>
                    <a:pt x="0" y="1672981"/>
                  </a:moveTo>
                  <a:lnTo>
                    <a:pt x="0" y="0"/>
                  </a:lnTo>
                </a:path>
              </a:pathLst>
            </a:custGeom>
            <a:ln w="16895" cap="flat">
              <a:miter lim="100000"/>
            </a:ln>
          </p:spPr>
          <p:style>
            <a:lnRef idx="1">
              <a:srgbClr val="FFFFFF"/>
            </a:lnRef>
            <a:fillRef idx="0">
              <a:srgbClr val="000000">
                <a:alpha val="0"/>
              </a:srgbClr>
            </a:fillRef>
            <a:effectRef idx="0">
              <a:scrgbClr r="0" g="0" b="0"/>
            </a:effectRef>
            <a:fontRef idx="none"/>
          </p:style>
          <p:txBody>
            <a:bodyPr/>
            <a:lstStyle/>
            <a:p>
              <a:endParaRPr lang="en-US"/>
            </a:p>
          </p:txBody>
        </p:sp>
        <p:sp>
          <p:nvSpPr>
            <p:cNvPr id="18" name="Shape 22">
              <a:extLst>
                <a:ext uri="{FF2B5EF4-FFF2-40B4-BE49-F238E27FC236}">
                  <a16:creationId xmlns:a16="http://schemas.microsoft.com/office/drawing/2014/main" id="{4BA23C11-8C0C-4297-B667-9E181C9F18AE}"/>
                </a:ext>
              </a:extLst>
            </p:cNvPr>
            <p:cNvSpPr/>
            <p:nvPr/>
          </p:nvSpPr>
          <p:spPr>
            <a:xfrm>
              <a:off x="2843713" y="0"/>
              <a:ext cx="2464066" cy="2737179"/>
            </a:xfrm>
            <a:custGeom>
              <a:avLst/>
              <a:gdLst/>
              <a:ahLst/>
              <a:cxnLst/>
              <a:rect l="0" t="0" r="0" b="0"/>
              <a:pathLst>
                <a:path w="2464066" h="2737179">
                  <a:moveTo>
                    <a:pt x="2464066" y="0"/>
                  </a:moveTo>
                  <a:lnTo>
                    <a:pt x="2446259" y="2170"/>
                  </a:lnTo>
                  <a:cubicBezTo>
                    <a:pt x="1061100" y="205100"/>
                    <a:pt x="0" y="1352309"/>
                    <a:pt x="0" y="2737179"/>
                  </a:cubicBezTo>
                  <a:lnTo>
                    <a:pt x="0" y="0"/>
                  </a:lnTo>
                </a:path>
              </a:pathLst>
            </a:custGeom>
            <a:ln w="16895" cap="flat">
              <a:miter lim="100000"/>
            </a:ln>
          </p:spPr>
          <p:style>
            <a:lnRef idx="1">
              <a:srgbClr val="FFFFFF"/>
            </a:lnRef>
            <a:fillRef idx="0">
              <a:srgbClr val="000000">
                <a:alpha val="0"/>
              </a:srgbClr>
            </a:fillRef>
            <a:effectRef idx="0">
              <a:scrgbClr r="0" g="0" b="0"/>
            </a:effectRef>
            <a:fontRef idx="none"/>
          </p:style>
          <p:txBody>
            <a:bodyPr/>
            <a:lstStyle/>
            <a:p>
              <a:endParaRPr lang="en-US"/>
            </a:p>
          </p:txBody>
        </p:sp>
        <p:sp>
          <p:nvSpPr>
            <p:cNvPr id="19" name="Shape 23">
              <a:extLst>
                <a:ext uri="{FF2B5EF4-FFF2-40B4-BE49-F238E27FC236}">
                  <a16:creationId xmlns:a16="http://schemas.microsoft.com/office/drawing/2014/main" id="{E984818F-49D8-4FE5-9DBB-D400C8066088}"/>
                </a:ext>
              </a:extLst>
            </p:cNvPr>
            <p:cNvSpPr/>
            <p:nvPr/>
          </p:nvSpPr>
          <p:spPr>
            <a:xfrm>
              <a:off x="0" y="2741905"/>
              <a:ext cx="7543927" cy="0"/>
            </a:xfrm>
            <a:custGeom>
              <a:avLst/>
              <a:gdLst/>
              <a:ahLst/>
              <a:cxnLst/>
              <a:rect l="0" t="0" r="0" b="0"/>
              <a:pathLst>
                <a:path w="7543927">
                  <a:moveTo>
                    <a:pt x="7543927" y="0"/>
                  </a:moveTo>
                  <a:lnTo>
                    <a:pt x="0" y="0"/>
                  </a:lnTo>
                </a:path>
              </a:pathLst>
            </a:custGeom>
            <a:ln w="6350" cap="flat">
              <a:miter lim="100000"/>
            </a:ln>
          </p:spPr>
          <p:style>
            <a:lnRef idx="1">
              <a:srgbClr val="527B9B"/>
            </a:lnRef>
            <a:fillRef idx="0">
              <a:srgbClr val="000000">
                <a:alpha val="0"/>
              </a:srgbClr>
            </a:fillRef>
            <a:effectRef idx="0">
              <a:scrgbClr r="0" g="0" b="0"/>
            </a:effectRef>
            <a:fontRef idx="none"/>
          </p:style>
          <p:txBody>
            <a:bodyPr/>
            <a:lstStyle/>
            <a:p>
              <a:endParaRPr lang="en-US"/>
            </a:p>
          </p:txBody>
        </p:sp>
        <p:sp>
          <p:nvSpPr>
            <p:cNvPr id="20" name="Shape 256">
              <a:extLst>
                <a:ext uri="{FF2B5EF4-FFF2-40B4-BE49-F238E27FC236}">
                  <a16:creationId xmlns:a16="http://schemas.microsoft.com/office/drawing/2014/main" id="{C1677EE8-01F3-426E-8359-FAD2567FEBD7}"/>
                </a:ext>
              </a:extLst>
            </p:cNvPr>
            <p:cNvSpPr/>
            <p:nvPr/>
          </p:nvSpPr>
          <p:spPr>
            <a:xfrm>
              <a:off x="63" y="5035039"/>
              <a:ext cx="4585908" cy="430864"/>
            </a:xfrm>
            <a:custGeom>
              <a:avLst/>
              <a:gdLst/>
              <a:ahLst/>
              <a:cxnLst/>
              <a:rect l="0" t="0" r="0" b="0"/>
              <a:pathLst>
                <a:path w="4644301" h="292379">
                  <a:moveTo>
                    <a:pt x="0" y="0"/>
                  </a:moveTo>
                  <a:lnTo>
                    <a:pt x="4644301" y="0"/>
                  </a:lnTo>
                  <a:lnTo>
                    <a:pt x="4644301" y="292379"/>
                  </a:lnTo>
                  <a:lnTo>
                    <a:pt x="0" y="292379"/>
                  </a:lnTo>
                  <a:lnTo>
                    <a:pt x="0" y="0"/>
                  </a:lnTo>
                </a:path>
              </a:pathLst>
            </a:custGeom>
            <a:ln w="0" cap="flat">
              <a:miter lim="100000"/>
            </a:ln>
          </p:spPr>
          <p:style>
            <a:lnRef idx="0">
              <a:srgbClr val="000000">
                <a:alpha val="0"/>
              </a:srgbClr>
            </a:lnRef>
            <a:fillRef idx="1">
              <a:srgbClr val="D7E4EC"/>
            </a:fillRef>
            <a:effectRef idx="0">
              <a:scrgbClr r="0" g="0" b="0"/>
            </a:effectRef>
            <a:fontRef idx="none"/>
          </p:style>
          <p:txBody>
            <a:bodyPr/>
            <a:lstStyle/>
            <a:p>
              <a:endParaRPr lang="en-US"/>
            </a:p>
          </p:txBody>
        </p:sp>
        <p:sp>
          <p:nvSpPr>
            <p:cNvPr id="21" name="Shape 26">
              <a:extLst>
                <a:ext uri="{FF2B5EF4-FFF2-40B4-BE49-F238E27FC236}">
                  <a16:creationId xmlns:a16="http://schemas.microsoft.com/office/drawing/2014/main" id="{A3096F81-50B5-4610-ABDF-CC3BBF8BB6B6}"/>
                </a:ext>
              </a:extLst>
            </p:cNvPr>
            <p:cNvSpPr/>
            <p:nvPr/>
          </p:nvSpPr>
          <p:spPr>
            <a:xfrm>
              <a:off x="4652366" y="7407149"/>
              <a:ext cx="2891562" cy="0"/>
            </a:xfrm>
            <a:custGeom>
              <a:avLst/>
              <a:gdLst/>
              <a:ahLst/>
              <a:cxnLst/>
              <a:rect l="0" t="0" r="0" b="0"/>
              <a:pathLst>
                <a:path w="2891562">
                  <a:moveTo>
                    <a:pt x="2891562" y="0"/>
                  </a:moveTo>
                  <a:lnTo>
                    <a:pt x="0" y="0"/>
                  </a:lnTo>
                </a:path>
              </a:pathLst>
            </a:custGeom>
            <a:ln w="6350" cap="flat">
              <a:miter lim="100000"/>
            </a:ln>
          </p:spPr>
          <p:style>
            <a:lnRef idx="1">
              <a:srgbClr val="527B9B"/>
            </a:lnRef>
            <a:fillRef idx="0">
              <a:srgbClr val="000000">
                <a:alpha val="0"/>
              </a:srgbClr>
            </a:fillRef>
            <a:effectRef idx="0">
              <a:scrgbClr r="0" g="0" b="0"/>
            </a:effectRef>
            <a:fontRef idx="none"/>
          </p:style>
          <p:txBody>
            <a:bodyPr/>
            <a:lstStyle/>
            <a:p>
              <a:endParaRPr lang="en-US"/>
            </a:p>
          </p:txBody>
        </p:sp>
        <p:sp>
          <p:nvSpPr>
            <p:cNvPr id="22" name="Shape 27">
              <a:extLst>
                <a:ext uri="{FF2B5EF4-FFF2-40B4-BE49-F238E27FC236}">
                  <a16:creationId xmlns:a16="http://schemas.microsoft.com/office/drawing/2014/main" id="{4FC641B3-1E9A-4403-B7A5-45A82A61CD74}"/>
                </a:ext>
              </a:extLst>
            </p:cNvPr>
            <p:cNvSpPr/>
            <p:nvPr/>
          </p:nvSpPr>
          <p:spPr>
            <a:xfrm>
              <a:off x="4653369" y="8505152"/>
              <a:ext cx="2890558" cy="0"/>
            </a:xfrm>
            <a:custGeom>
              <a:avLst/>
              <a:gdLst/>
              <a:ahLst/>
              <a:cxnLst/>
              <a:rect l="0" t="0" r="0" b="0"/>
              <a:pathLst>
                <a:path w="2890558">
                  <a:moveTo>
                    <a:pt x="2890558" y="0"/>
                  </a:moveTo>
                  <a:lnTo>
                    <a:pt x="0" y="0"/>
                  </a:lnTo>
                </a:path>
              </a:pathLst>
            </a:custGeom>
            <a:ln w="6350" cap="flat">
              <a:miter lim="100000"/>
            </a:ln>
          </p:spPr>
          <p:style>
            <a:lnRef idx="1">
              <a:srgbClr val="527B9B"/>
            </a:lnRef>
            <a:fillRef idx="0">
              <a:srgbClr val="000000">
                <a:alpha val="0"/>
              </a:srgbClr>
            </a:fillRef>
            <a:effectRef idx="0">
              <a:scrgbClr r="0" g="0" b="0"/>
            </a:effectRef>
            <a:fontRef idx="none"/>
          </p:style>
          <p:txBody>
            <a:bodyPr/>
            <a:lstStyle/>
            <a:p>
              <a:endParaRPr lang="en-US"/>
            </a:p>
          </p:txBody>
        </p:sp>
        <p:sp>
          <p:nvSpPr>
            <p:cNvPr id="23" name="Shape 28">
              <a:extLst>
                <a:ext uri="{FF2B5EF4-FFF2-40B4-BE49-F238E27FC236}">
                  <a16:creationId xmlns:a16="http://schemas.microsoft.com/office/drawing/2014/main" id="{C9EA5B88-0B85-4629-A8DF-5148B93BB689}"/>
                </a:ext>
              </a:extLst>
            </p:cNvPr>
            <p:cNvSpPr/>
            <p:nvPr/>
          </p:nvSpPr>
          <p:spPr>
            <a:xfrm>
              <a:off x="4650410" y="0"/>
              <a:ext cx="0" cy="10691241"/>
            </a:xfrm>
            <a:custGeom>
              <a:avLst/>
              <a:gdLst/>
              <a:ahLst/>
              <a:cxnLst/>
              <a:rect l="0" t="0" r="0" b="0"/>
              <a:pathLst>
                <a:path h="10691241">
                  <a:moveTo>
                    <a:pt x="0" y="10691241"/>
                  </a:moveTo>
                  <a:lnTo>
                    <a:pt x="0" y="0"/>
                  </a:lnTo>
                </a:path>
              </a:pathLst>
            </a:custGeom>
            <a:ln w="6350" cap="flat">
              <a:miter lim="100000"/>
            </a:ln>
          </p:spPr>
          <p:style>
            <a:lnRef idx="1">
              <a:srgbClr val="527B9B"/>
            </a:lnRef>
            <a:fillRef idx="0">
              <a:srgbClr val="000000">
                <a:alpha val="0"/>
              </a:srgbClr>
            </a:fillRef>
            <a:effectRef idx="0">
              <a:scrgbClr r="0" g="0" b="0"/>
            </a:effectRef>
            <a:fontRef idx="none"/>
          </p:style>
          <p:txBody>
            <a:bodyPr/>
            <a:lstStyle/>
            <a:p>
              <a:endParaRPr lang="en-US"/>
            </a:p>
          </p:txBody>
        </p:sp>
        <p:sp>
          <p:nvSpPr>
            <p:cNvPr id="24" name="Rectangle 23">
              <a:extLst>
                <a:ext uri="{FF2B5EF4-FFF2-40B4-BE49-F238E27FC236}">
                  <a16:creationId xmlns:a16="http://schemas.microsoft.com/office/drawing/2014/main" id="{1404E6B0-834C-413D-B6B2-6B73E72A780C}"/>
                </a:ext>
              </a:extLst>
            </p:cNvPr>
            <p:cNvSpPr/>
            <p:nvPr/>
          </p:nvSpPr>
          <p:spPr>
            <a:xfrm>
              <a:off x="207622" y="5527791"/>
              <a:ext cx="4585908" cy="129036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2400" spc="230" dirty="0">
                  <a:solidFill>
                    <a:srgbClr val="000000"/>
                  </a:solidFill>
                  <a:effectLst/>
                  <a:latin typeface="Times New Roman" panose="02020603050405020304" pitchFamily="18" charset="0"/>
                  <a:ea typeface="Times New Roman" panose="02020603050405020304" pitchFamily="18" charset="0"/>
                </a:rPr>
                <a:t>RISK</a:t>
              </a:r>
              <a:r>
                <a:rPr lang="en-US" sz="2400" spc="320" dirty="0">
                  <a:solidFill>
                    <a:srgbClr val="000000"/>
                  </a:solidFill>
                  <a:effectLst/>
                  <a:latin typeface="Times New Roman" panose="02020603050405020304" pitchFamily="18" charset="0"/>
                  <a:ea typeface="Times New Roman" panose="02020603050405020304" pitchFamily="18" charset="0"/>
                </a:rPr>
                <a:t> </a:t>
              </a:r>
              <a:r>
                <a:rPr lang="en-US" sz="2400" spc="230" dirty="0">
                  <a:solidFill>
                    <a:srgbClr val="000000"/>
                  </a:solidFill>
                  <a:effectLst/>
                  <a:latin typeface="Times New Roman" panose="02020603050405020304" pitchFamily="18" charset="0"/>
                  <a:ea typeface="Times New Roman" panose="02020603050405020304" pitchFamily="18" charset="0"/>
                </a:rPr>
                <a:t>GOVERNANCE</a:t>
              </a:r>
              <a:endParaRPr lang="en-US" sz="2400" dirty="0">
                <a:solidFill>
                  <a:srgbClr val="000000"/>
                </a:solidFill>
                <a:effectLst/>
                <a:latin typeface="Calibri" panose="020F0502020204030204" pitchFamily="34" charset="0"/>
                <a:ea typeface="Calibri" panose="020F0502020204030204" pitchFamily="34" charset="0"/>
              </a:endParaRPr>
            </a:p>
          </p:txBody>
        </p:sp>
        <p:sp>
          <p:nvSpPr>
            <p:cNvPr id="25" name="Rectangle 24">
              <a:extLst>
                <a:ext uri="{FF2B5EF4-FFF2-40B4-BE49-F238E27FC236}">
                  <a16:creationId xmlns:a16="http://schemas.microsoft.com/office/drawing/2014/main" id="{050FDDA6-DEB8-45DE-9A9D-716916D889AC}"/>
                </a:ext>
              </a:extLst>
            </p:cNvPr>
            <p:cNvSpPr/>
            <p:nvPr/>
          </p:nvSpPr>
          <p:spPr>
            <a:xfrm>
              <a:off x="2610136" y="6300632"/>
              <a:ext cx="1374823" cy="39250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rPr>
                <a:t>TOWARD</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26" name="Rectangle 25">
              <a:extLst>
                <a:ext uri="{FF2B5EF4-FFF2-40B4-BE49-F238E27FC236}">
                  <a16:creationId xmlns:a16="http://schemas.microsoft.com/office/drawing/2014/main" id="{991AEF82-F0B4-433B-818F-9EB8CC1B2614}"/>
                </a:ext>
              </a:extLst>
            </p:cNvPr>
            <p:cNvSpPr/>
            <p:nvPr/>
          </p:nvSpPr>
          <p:spPr>
            <a:xfrm>
              <a:off x="3903901" y="6300634"/>
              <a:ext cx="148979" cy="34325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rPr>
                <a:t>S</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27" name="Rectangle 26">
              <a:extLst>
                <a:ext uri="{FF2B5EF4-FFF2-40B4-BE49-F238E27FC236}">
                  <a16:creationId xmlns:a16="http://schemas.microsoft.com/office/drawing/2014/main" id="{BD94AF5D-751C-4B7C-8487-E29189E88B5B}"/>
                </a:ext>
              </a:extLst>
            </p:cNvPr>
            <p:cNvSpPr/>
            <p:nvPr/>
          </p:nvSpPr>
          <p:spPr>
            <a:xfrm>
              <a:off x="4046827" y="6283587"/>
              <a:ext cx="586185" cy="34325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spc="120"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AN</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28" name="Rectangle 27">
              <a:extLst>
                <a:ext uri="{FF2B5EF4-FFF2-40B4-BE49-F238E27FC236}">
                  <a16:creationId xmlns:a16="http://schemas.microsoft.com/office/drawing/2014/main" id="{15AA8DE8-4BFB-432B-BB1F-251C2DC92F85}"/>
                </a:ext>
              </a:extLst>
            </p:cNvPr>
            <p:cNvSpPr/>
            <p:nvPr/>
          </p:nvSpPr>
          <p:spPr>
            <a:xfrm>
              <a:off x="2372572" y="6662079"/>
              <a:ext cx="2935206" cy="31046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spc="170" dirty="0">
                  <a:solidFill>
                    <a:srgbClr val="000000"/>
                  </a:solidFill>
                  <a:effectLst/>
                  <a:latin typeface="Times New Roman" panose="02020603050405020304" pitchFamily="18" charset="0"/>
                  <a:ea typeface="Times New Roman" panose="02020603050405020304" pitchFamily="18" charset="0"/>
                </a:rPr>
                <a:t>INTEGRATIV</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29" name="Rectangle 28">
              <a:extLst>
                <a:ext uri="{FF2B5EF4-FFF2-40B4-BE49-F238E27FC236}">
                  <a16:creationId xmlns:a16="http://schemas.microsoft.com/office/drawing/2014/main" id="{60CC969C-B734-4A38-90D4-637EC72BE642}"/>
                </a:ext>
              </a:extLst>
            </p:cNvPr>
            <p:cNvSpPr/>
            <p:nvPr/>
          </p:nvSpPr>
          <p:spPr>
            <a:xfrm>
              <a:off x="4405373" y="6660737"/>
              <a:ext cx="180598" cy="343259"/>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dirty="0">
                  <a:solidFill>
                    <a:srgbClr val="000000"/>
                  </a:solidFill>
                  <a:effectLst/>
                  <a:latin typeface="Times New Roman" panose="02020603050405020304" pitchFamily="18" charset="0"/>
                  <a:ea typeface="Times New Roman" panose="02020603050405020304" pitchFamily="18" charset="0"/>
                </a:rPr>
                <a:t>E</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30" name="Rectangle 29">
              <a:extLst>
                <a:ext uri="{FF2B5EF4-FFF2-40B4-BE49-F238E27FC236}">
                  <a16:creationId xmlns:a16="http://schemas.microsoft.com/office/drawing/2014/main" id="{EFA7DBAC-9D35-4A73-B64F-E4CA789AC2A1}"/>
                </a:ext>
              </a:extLst>
            </p:cNvPr>
            <p:cNvSpPr/>
            <p:nvPr/>
          </p:nvSpPr>
          <p:spPr>
            <a:xfrm>
              <a:off x="4642323" y="6660737"/>
              <a:ext cx="2262086" cy="692418"/>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spc="85"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APPROACH</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31" name="Shape 36">
              <a:extLst>
                <a:ext uri="{FF2B5EF4-FFF2-40B4-BE49-F238E27FC236}">
                  <a16:creationId xmlns:a16="http://schemas.microsoft.com/office/drawing/2014/main" id="{A2536C7F-1AB0-44A0-866B-9326B6BE3BB2}"/>
                </a:ext>
              </a:extLst>
            </p:cNvPr>
            <p:cNvSpPr/>
            <p:nvPr/>
          </p:nvSpPr>
          <p:spPr>
            <a:xfrm>
              <a:off x="0" y="6255157"/>
              <a:ext cx="4656366" cy="0"/>
            </a:xfrm>
            <a:custGeom>
              <a:avLst/>
              <a:gdLst/>
              <a:ahLst/>
              <a:cxnLst/>
              <a:rect l="0" t="0" r="0" b="0"/>
              <a:pathLst>
                <a:path w="4656366">
                  <a:moveTo>
                    <a:pt x="4656366" y="0"/>
                  </a:moveTo>
                  <a:lnTo>
                    <a:pt x="0" y="0"/>
                  </a:lnTo>
                </a:path>
              </a:pathLst>
            </a:custGeom>
            <a:ln w="6350" cap="flat">
              <a:miter lim="100000"/>
            </a:ln>
          </p:spPr>
          <p:style>
            <a:lnRef idx="1">
              <a:srgbClr val="527B9B"/>
            </a:lnRef>
            <a:fillRef idx="0">
              <a:srgbClr val="000000">
                <a:alpha val="0"/>
              </a:srgbClr>
            </a:fillRef>
            <a:effectRef idx="0">
              <a:scrgbClr r="0" g="0" b="0"/>
            </a:effectRef>
            <a:fontRef idx="none"/>
          </p:style>
          <p:txBody>
            <a:bodyPr/>
            <a:lstStyle/>
            <a:p>
              <a:endParaRPr lang="en-US"/>
            </a:p>
          </p:txBody>
        </p:sp>
        <p:sp>
          <p:nvSpPr>
            <p:cNvPr id="32" name="Rectangle 31">
              <a:extLst>
                <a:ext uri="{FF2B5EF4-FFF2-40B4-BE49-F238E27FC236}">
                  <a16:creationId xmlns:a16="http://schemas.microsoft.com/office/drawing/2014/main" id="{724F44B8-ED02-4B36-AF1C-E788617AC7D9}"/>
                </a:ext>
              </a:extLst>
            </p:cNvPr>
            <p:cNvSpPr/>
            <p:nvPr/>
          </p:nvSpPr>
          <p:spPr>
            <a:xfrm>
              <a:off x="137164" y="5108351"/>
              <a:ext cx="1311939" cy="711886"/>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100" spc="20" dirty="0">
                  <a:solidFill>
                    <a:srgbClr val="000000"/>
                  </a:solidFill>
                  <a:effectLst/>
                  <a:latin typeface="Calibri" panose="020F0502020204030204" pitchFamily="34" charset="0"/>
                  <a:ea typeface="Calibri" panose="020F0502020204030204" pitchFamily="34" charset="0"/>
                </a:rPr>
                <a:t>white</a:t>
              </a:r>
              <a:r>
                <a:rPr lang="en-US" sz="1100" spc="40" dirty="0">
                  <a:solidFill>
                    <a:srgbClr val="000000"/>
                  </a:solidFill>
                  <a:effectLst/>
                  <a:latin typeface="Calibri" panose="020F0502020204030204" pitchFamily="34" charset="0"/>
                  <a:ea typeface="Calibri" panose="020F0502020204030204" pitchFamily="34" charset="0"/>
                </a:rPr>
                <a:t> </a:t>
              </a:r>
              <a:r>
                <a:rPr lang="en-US" sz="1100" spc="20" dirty="0">
                  <a:solidFill>
                    <a:srgbClr val="000000"/>
                  </a:solidFill>
                  <a:effectLst/>
                  <a:latin typeface="Calibri" panose="020F0502020204030204" pitchFamily="34" charset="0"/>
                  <a:ea typeface="Calibri" panose="020F0502020204030204" pitchFamily="34" charset="0"/>
                </a:rPr>
                <a:t>paper</a:t>
              </a:r>
              <a:r>
                <a:rPr lang="en-US" sz="1100" spc="40" dirty="0">
                  <a:solidFill>
                    <a:srgbClr val="000000"/>
                  </a:solidFill>
                  <a:effectLst/>
                  <a:latin typeface="Calibri" panose="020F0502020204030204" pitchFamily="34" charset="0"/>
                  <a:ea typeface="Calibri" panose="020F0502020204030204" pitchFamily="34" charset="0"/>
                </a:rPr>
                <a:t> </a:t>
              </a:r>
              <a:r>
                <a:rPr lang="en-US" sz="1100" spc="20" dirty="0">
                  <a:solidFill>
                    <a:srgbClr val="000000"/>
                  </a:solidFill>
                  <a:effectLst/>
                  <a:latin typeface="Calibri" panose="020F0502020204030204" pitchFamily="34" charset="0"/>
                  <a:ea typeface="Calibri" panose="020F0502020204030204" pitchFamily="34" charset="0"/>
                </a:rPr>
                <a:t>on</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33" name="Shape 45">
              <a:extLst>
                <a:ext uri="{FF2B5EF4-FFF2-40B4-BE49-F238E27FC236}">
                  <a16:creationId xmlns:a16="http://schemas.microsoft.com/office/drawing/2014/main" id="{D0472161-6427-4B1A-B2FF-ADD754FB7A04}"/>
                </a:ext>
              </a:extLst>
            </p:cNvPr>
            <p:cNvSpPr/>
            <p:nvPr/>
          </p:nvSpPr>
          <p:spPr>
            <a:xfrm>
              <a:off x="4652328" y="7152295"/>
              <a:ext cx="2799218" cy="72775"/>
            </a:xfrm>
            <a:custGeom>
              <a:avLst/>
              <a:gdLst/>
              <a:ahLst/>
              <a:cxnLst/>
              <a:rect l="0" t="0" r="0" b="0"/>
              <a:pathLst>
                <a:path w="2891600">
                  <a:moveTo>
                    <a:pt x="2891600" y="0"/>
                  </a:moveTo>
                  <a:lnTo>
                    <a:pt x="0" y="0"/>
                  </a:lnTo>
                </a:path>
              </a:pathLst>
            </a:custGeom>
            <a:ln w="6350" cap="flat">
              <a:miter lim="100000"/>
            </a:ln>
          </p:spPr>
          <p:style>
            <a:lnRef idx="1">
              <a:srgbClr val="527B9B"/>
            </a:lnRef>
            <a:fillRef idx="0">
              <a:srgbClr val="000000">
                <a:alpha val="0"/>
              </a:srgbClr>
            </a:fillRef>
            <a:effectRef idx="0">
              <a:scrgbClr r="0" g="0" b="0"/>
            </a:effectRef>
            <a:fontRef idx="none"/>
          </p:style>
          <p:txBody>
            <a:bodyPr/>
            <a:lstStyle/>
            <a:p>
              <a:endParaRPr lang="en-US"/>
            </a:p>
          </p:txBody>
        </p:sp>
        <p:sp>
          <p:nvSpPr>
            <p:cNvPr id="34" name="Shape 47">
              <a:extLst>
                <a:ext uri="{FF2B5EF4-FFF2-40B4-BE49-F238E27FC236}">
                  <a16:creationId xmlns:a16="http://schemas.microsoft.com/office/drawing/2014/main" id="{E15DB697-A7ED-4AED-9C88-0FE4A259A6F2}"/>
                </a:ext>
              </a:extLst>
            </p:cNvPr>
            <p:cNvSpPr/>
            <p:nvPr/>
          </p:nvSpPr>
          <p:spPr>
            <a:xfrm>
              <a:off x="0" y="10336606"/>
              <a:ext cx="7543927" cy="0"/>
            </a:xfrm>
            <a:custGeom>
              <a:avLst/>
              <a:gdLst/>
              <a:ahLst/>
              <a:cxnLst/>
              <a:rect l="0" t="0" r="0" b="0"/>
              <a:pathLst>
                <a:path w="7543927">
                  <a:moveTo>
                    <a:pt x="7543927" y="0"/>
                  </a:moveTo>
                  <a:lnTo>
                    <a:pt x="0" y="0"/>
                  </a:lnTo>
                </a:path>
              </a:pathLst>
            </a:custGeom>
            <a:ln w="12700" cap="flat">
              <a:miter lim="100000"/>
            </a:ln>
          </p:spPr>
          <p:style>
            <a:lnRef idx="1">
              <a:srgbClr val="527B9B"/>
            </a:lnRef>
            <a:fillRef idx="0">
              <a:srgbClr val="000000">
                <a:alpha val="0"/>
              </a:srgbClr>
            </a:fillRef>
            <a:effectRef idx="0">
              <a:scrgbClr r="0" g="0" b="0"/>
            </a:effectRef>
            <a:fontRef idx="none"/>
          </p:style>
          <p:txBody>
            <a:bodyPr/>
            <a:lstStyle/>
            <a:p>
              <a:endParaRPr lang="en-US"/>
            </a:p>
          </p:txBody>
        </p:sp>
        <p:sp>
          <p:nvSpPr>
            <p:cNvPr id="35" name="Shape 277">
              <a:extLst>
                <a:ext uri="{FF2B5EF4-FFF2-40B4-BE49-F238E27FC236}">
                  <a16:creationId xmlns:a16="http://schemas.microsoft.com/office/drawing/2014/main" id="{9C405F4E-8FDC-42AA-8FC8-9AEB6C999DB3}"/>
                </a:ext>
              </a:extLst>
            </p:cNvPr>
            <p:cNvSpPr/>
            <p:nvPr/>
          </p:nvSpPr>
          <p:spPr>
            <a:xfrm>
              <a:off x="4650245" y="1666926"/>
              <a:ext cx="1062876" cy="1073645"/>
            </a:xfrm>
            <a:custGeom>
              <a:avLst/>
              <a:gdLst/>
              <a:ahLst/>
              <a:cxnLst/>
              <a:rect l="0" t="0" r="0" b="0"/>
              <a:pathLst>
                <a:path w="1062876" h="1073645">
                  <a:moveTo>
                    <a:pt x="0" y="0"/>
                  </a:moveTo>
                  <a:lnTo>
                    <a:pt x="1062876" y="0"/>
                  </a:lnTo>
                  <a:lnTo>
                    <a:pt x="1062876" y="1073645"/>
                  </a:lnTo>
                  <a:lnTo>
                    <a:pt x="0" y="1073645"/>
                  </a:lnTo>
                  <a:lnTo>
                    <a:pt x="0" y="0"/>
                  </a:lnTo>
                </a:path>
              </a:pathLst>
            </a:custGeom>
            <a:ln w="0" cap="flat">
              <a:miter lim="100000"/>
            </a:ln>
          </p:spPr>
          <p:style>
            <a:lnRef idx="0">
              <a:srgbClr val="000000">
                <a:alpha val="0"/>
              </a:srgbClr>
            </a:lnRef>
            <a:fillRef idx="1">
              <a:srgbClr val="9BB1C5"/>
            </a:fillRef>
            <a:effectRef idx="0">
              <a:scrgbClr r="0" g="0" b="0"/>
            </a:effectRef>
            <a:fontRef idx="none"/>
          </p:style>
          <p:txBody>
            <a:bodyPr/>
            <a:lstStyle/>
            <a:p>
              <a:endParaRPr lang="en-US"/>
            </a:p>
          </p:txBody>
        </p:sp>
        <p:sp>
          <p:nvSpPr>
            <p:cNvPr id="36" name="Shape 49">
              <a:extLst>
                <a:ext uri="{FF2B5EF4-FFF2-40B4-BE49-F238E27FC236}">
                  <a16:creationId xmlns:a16="http://schemas.microsoft.com/office/drawing/2014/main" id="{1969F9A4-1EC6-4EDD-8060-B86F893D9B95}"/>
                </a:ext>
              </a:extLst>
            </p:cNvPr>
            <p:cNvSpPr/>
            <p:nvPr/>
          </p:nvSpPr>
          <p:spPr>
            <a:xfrm>
              <a:off x="4650245" y="1666926"/>
              <a:ext cx="1062875" cy="1073645"/>
            </a:xfrm>
            <a:custGeom>
              <a:avLst/>
              <a:gdLst/>
              <a:ahLst/>
              <a:cxnLst/>
              <a:rect l="0" t="0" r="0" b="0"/>
              <a:pathLst>
                <a:path w="1062875" h="1073645">
                  <a:moveTo>
                    <a:pt x="0" y="0"/>
                  </a:moveTo>
                  <a:lnTo>
                    <a:pt x="0" y="1073645"/>
                  </a:lnTo>
                  <a:lnTo>
                    <a:pt x="1062875" y="1073645"/>
                  </a:lnTo>
                  <a:lnTo>
                    <a:pt x="1062875" y="0"/>
                  </a:lnTo>
                  <a:lnTo>
                    <a:pt x="0" y="0"/>
                  </a:lnTo>
                  <a:close/>
                </a:path>
              </a:pathLst>
            </a:custGeom>
            <a:ln w="6350" cap="flat">
              <a:miter lim="100000"/>
            </a:ln>
          </p:spPr>
          <p:style>
            <a:lnRef idx="1">
              <a:srgbClr val="527B9B"/>
            </a:lnRef>
            <a:fillRef idx="0">
              <a:srgbClr val="000000">
                <a:alpha val="0"/>
              </a:srgbClr>
            </a:fillRef>
            <a:effectRef idx="0">
              <a:scrgbClr r="0" g="0" b="0"/>
            </a:effectRef>
            <a:fontRef idx="none"/>
          </p:style>
          <p:txBody>
            <a:bodyPr/>
            <a:lstStyle/>
            <a:p>
              <a:endParaRPr lang="en-US"/>
            </a:p>
          </p:txBody>
        </p:sp>
        <p:sp>
          <p:nvSpPr>
            <p:cNvPr id="37" name="Shape 278">
              <a:extLst>
                <a:ext uri="{FF2B5EF4-FFF2-40B4-BE49-F238E27FC236}">
                  <a16:creationId xmlns:a16="http://schemas.microsoft.com/office/drawing/2014/main" id="{E3A51B16-A25C-4949-B002-CFEB0C11CEE6}"/>
                </a:ext>
              </a:extLst>
            </p:cNvPr>
            <p:cNvSpPr/>
            <p:nvPr/>
          </p:nvSpPr>
          <p:spPr>
            <a:xfrm>
              <a:off x="4650588" y="2740444"/>
              <a:ext cx="713651" cy="713651"/>
            </a:xfrm>
            <a:custGeom>
              <a:avLst/>
              <a:gdLst/>
              <a:ahLst/>
              <a:cxnLst/>
              <a:rect l="0" t="0" r="0" b="0"/>
              <a:pathLst>
                <a:path w="713651" h="713651">
                  <a:moveTo>
                    <a:pt x="0" y="0"/>
                  </a:moveTo>
                  <a:lnTo>
                    <a:pt x="713651" y="0"/>
                  </a:lnTo>
                  <a:lnTo>
                    <a:pt x="713651" y="713651"/>
                  </a:lnTo>
                  <a:lnTo>
                    <a:pt x="0" y="713651"/>
                  </a:lnTo>
                  <a:lnTo>
                    <a:pt x="0" y="0"/>
                  </a:lnTo>
                </a:path>
              </a:pathLst>
            </a:custGeom>
            <a:ln w="0" cap="flat">
              <a:miter lim="100000"/>
            </a:ln>
          </p:spPr>
          <p:style>
            <a:lnRef idx="0">
              <a:srgbClr val="000000">
                <a:alpha val="0"/>
              </a:srgbClr>
            </a:lnRef>
            <a:fillRef idx="1">
              <a:srgbClr val="6C8FAB"/>
            </a:fillRef>
            <a:effectRef idx="0">
              <a:scrgbClr r="0" g="0" b="0"/>
            </a:effectRef>
            <a:fontRef idx="none"/>
          </p:style>
          <p:txBody>
            <a:bodyPr/>
            <a:lstStyle/>
            <a:p>
              <a:endParaRPr lang="en-US"/>
            </a:p>
          </p:txBody>
        </p:sp>
        <p:sp>
          <p:nvSpPr>
            <p:cNvPr id="38" name="Shape 51">
              <a:extLst>
                <a:ext uri="{FF2B5EF4-FFF2-40B4-BE49-F238E27FC236}">
                  <a16:creationId xmlns:a16="http://schemas.microsoft.com/office/drawing/2014/main" id="{70F17F46-E7D1-4450-8283-F07574CFD488}"/>
                </a:ext>
              </a:extLst>
            </p:cNvPr>
            <p:cNvSpPr/>
            <p:nvPr/>
          </p:nvSpPr>
          <p:spPr>
            <a:xfrm>
              <a:off x="4650588" y="2740444"/>
              <a:ext cx="713651" cy="713651"/>
            </a:xfrm>
            <a:custGeom>
              <a:avLst/>
              <a:gdLst/>
              <a:ahLst/>
              <a:cxnLst/>
              <a:rect l="0" t="0" r="0" b="0"/>
              <a:pathLst>
                <a:path w="713651" h="713651">
                  <a:moveTo>
                    <a:pt x="0" y="0"/>
                  </a:moveTo>
                  <a:lnTo>
                    <a:pt x="0" y="713651"/>
                  </a:lnTo>
                  <a:lnTo>
                    <a:pt x="713651" y="713651"/>
                  </a:lnTo>
                  <a:lnTo>
                    <a:pt x="713651" y="0"/>
                  </a:lnTo>
                  <a:lnTo>
                    <a:pt x="0" y="0"/>
                  </a:lnTo>
                  <a:close/>
                </a:path>
              </a:pathLst>
            </a:custGeom>
            <a:ln w="6350" cap="flat">
              <a:miter lim="100000"/>
            </a:ln>
          </p:spPr>
          <p:style>
            <a:lnRef idx="1">
              <a:srgbClr val="527B9B"/>
            </a:lnRef>
            <a:fillRef idx="0">
              <a:srgbClr val="000000">
                <a:alpha val="0"/>
              </a:srgbClr>
            </a:fillRef>
            <a:effectRef idx="0">
              <a:scrgbClr r="0" g="0" b="0"/>
            </a:effectRef>
            <a:fontRef idx="none"/>
          </p:style>
          <p:txBody>
            <a:bodyPr/>
            <a:lstStyle/>
            <a:p>
              <a:endParaRPr lang="en-US"/>
            </a:p>
          </p:txBody>
        </p:sp>
        <p:sp>
          <p:nvSpPr>
            <p:cNvPr id="39" name="Shape 52">
              <a:extLst>
                <a:ext uri="{FF2B5EF4-FFF2-40B4-BE49-F238E27FC236}">
                  <a16:creationId xmlns:a16="http://schemas.microsoft.com/office/drawing/2014/main" id="{13CF3E0E-F85F-474A-86BC-D67986851284}"/>
                </a:ext>
              </a:extLst>
            </p:cNvPr>
            <p:cNvSpPr/>
            <p:nvPr/>
          </p:nvSpPr>
          <p:spPr>
            <a:xfrm>
              <a:off x="3861359" y="2421407"/>
              <a:ext cx="138328" cy="319190"/>
            </a:xfrm>
            <a:custGeom>
              <a:avLst/>
              <a:gdLst/>
              <a:ahLst/>
              <a:cxnLst/>
              <a:rect l="0" t="0" r="0" b="0"/>
              <a:pathLst>
                <a:path w="138328" h="319190">
                  <a:moveTo>
                    <a:pt x="55105" y="0"/>
                  </a:moveTo>
                  <a:lnTo>
                    <a:pt x="138328" y="0"/>
                  </a:lnTo>
                  <a:cubicBezTo>
                    <a:pt x="135522" y="16244"/>
                    <a:pt x="85230" y="307620"/>
                    <a:pt x="83236" y="319190"/>
                  </a:cubicBezTo>
                  <a:lnTo>
                    <a:pt x="0" y="319190"/>
                  </a:lnTo>
                  <a:cubicBezTo>
                    <a:pt x="2819" y="302971"/>
                    <a:pt x="53111" y="11595"/>
                    <a:pt x="55105" y="0"/>
                  </a:cubicBezTo>
                  <a:close/>
                </a:path>
              </a:pathLst>
            </a:custGeom>
            <a:ln w="0" cap="flat">
              <a:miter lim="100000"/>
            </a:ln>
          </p:spPr>
          <p:style>
            <a:lnRef idx="0">
              <a:srgbClr val="000000">
                <a:alpha val="0"/>
              </a:srgbClr>
            </a:lnRef>
            <a:fillRef idx="1">
              <a:srgbClr val="000000"/>
            </a:fillRef>
            <a:effectRef idx="0">
              <a:scrgbClr r="0" g="0" b="0"/>
            </a:effectRef>
            <a:fontRef idx="none"/>
          </p:style>
          <p:txBody>
            <a:bodyPr/>
            <a:lstStyle/>
            <a:p>
              <a:endParaRPr lang="en-US"/>
            </a:p>
          </p:txBody>
        </p:sp>
        <p:sp>
          <p:nvSpPr>
            <p:cNvPr id="40" name="Shape 53">
              <a:extLst>
                <a:ext uri="{FF2B5EF4-FFF2-40B4-BE49-F238E27FC236}">
                  <a16:creationId xmlns:a16="http://schemas.microsoft.com/office/drawing/2014/main" id="{BC33E6F6-EEC0-48A4-AB70-2D91DCC99164}"/>
                </a:ext>
              </a:extLst>
            </p:cNvPr>
            <p:cNvSpPr/>
            <p:nvPr/>
          </p:nvSpPr>
          <p:spPr>
            <a:xfrm>
              <a:off x="4339921" y="2892337"/>
              <a:ext cx="227552" cy="83706"/>
            </a:xfrm>
            <a:custGeom>
              <a:avLst/>
              <a:gdLst/>
              <a:ahLst/>
              <a:cxnLst/>
              <a:rect l="0" t="0" r="0" b="0"/>
              <a:pathLst>
                <a:path w="227552" h="83706">
                  <a:moveTo>
                    <a:pt x="14465" y="0"/>
                  </a:moveTo>
                  <a:lnTo>
                    <a:pt x="227552" y="0"/>
                  </a:lnTo>
                  <a:lnTo>
                    <a:pt x="227552" y="83706"/>
                  </a:lnTo>
                  <a:lnTo>
                    <a:pt x="0" y="83706"/>
                  </a:lnTo>
                  <a:cubicBezTo>
                    <a:pt x="2324" y="70205"/>
                    <a:pt x="12776" y="9816"/>
                    <a:pt x="14465" y="0"/>
                  </a:cubicBezTo>
                  <a:close/>
                </a:path>
              </a:pathLst>
            </a:custGeom>
            <a:ln w="0" cap="flat">
              <a:miter lim="100000"/>
            </a:ln>
          </p:spPr>
          <p:style>
            <a:lnRef idx="0">
              <a:srgbClr val="000000">
                <a:alpha val="0"/>
              </a:srgbClr>
            </a:lnRef>
            <a:fillRef idx="1">
              <a:srgbClr val="000000"/>
            </a:fillRef>
            <a:effectRef idx="0">
              <a:scrgbClr r="0" g="0" b="0"/>
            </a:effectRef>
            <a:fontRef idx="none"/>
          </p:style>
          <p:txBody>
            <a:bodyPr/>
            <a:lstStyle/>
            <a:p>
              <a:endParaRPr lang="en-US"/>
            </a:p>
          </p:txBody>
        </p:sp>
        <p:sp>
          <p:nvSpPr>
            <p:cNvPr id="41" name="Shape 54">
              <a:extLst>
                <a:ext uri="{FF2B5EF4-FFF2-40B4-BE49-F238E27FC236}">
                  <a16:creationId xmlns:a16="http://schemas.microsoft.com/office/drawing/2014/main" id="{AB56F0EA-6F30-4CBB-825B-1654BA66604A}"/>
                </a:ext>
              </a:extLst>
            </p:cNvPr>
            <p:cNvSpPr/>
            <p:nvPr/>
          </p:nvSpPr>
          <p:spPr>
            <a:xfrm>
              <a:off x="4071049" y="2421407"/>
              <a:ext cx="496424" cy="319190"/>
            </a:xfrm>
            <a:custGeom>
              <a:avLst/>
              <a:gdLst/>
              <a:ahLst/>
              <a:cxnLst/>
              <a:rect l="0" t="0" r="0" b="0"/>
              <a:pathLst>
                <a:path w="496424" h="319190">
                  <a:moveTo>
                    <a:pt x="55106" y="0"/>
                  </a:moveTo>
                  <a:lnTo>
                    <a:pt x="496424" y="0"/>
                  </a:lnTo>
                  <a:lnTo>
                    <a:pt x="496424" y="83757"/>
                  </a:lnTo>
                  <a:lnTo>
                    <a:pt x="433388" y="83757"/>
                  </a:lnTo>
                  <a:lnTo>
                    <a:pt x="407264" y="235509"/>
                  </a:lnTo>
                  <a:lnTo>
                    <a:pt x="496424" y="235509"/>
                  </a:lnTo>
                  <a:lnTo>
                    <a:pt x="496424" y="319190"/>
                  </a:lnTo>
                  <a:lnTo>
                    <a:pt x="309588" y="319190"/>
                  </a:lnTo>
                  <a:cubicBezTo>
                    <a:pt x="312369" y="303023"/>
                    <a:pt x="350165" y="83757"/>
                    <a:pt x="350165" y="83757"/>
                  </a:cubicBezTo>
                  <a:lnTo>
                    <a:pt x="123863" y="83757"/>
                  </a:lnTo>
                  <a:cubicBezTo>
                    <a:pt x="123863" y="83757"/>
                    <a:pt x="85280" y="307467"/>
                    <a:pt x="83261" y="319190"/>
                  </a:cubicBezTo>
                  <a:lnTo>
                    <a:pt x="0" y="319190"/>
                  </a:lnTo>
                  <a:cubicBezTo>
                    <a:pt x="2807" y="302781"/>
                    <a:pt x="53467" y="9360"/>
                    <a:pt x="55106" y="0"/>
                  </a:cubicBezTo>
                  <a:close/>
                </a:path>
              </a:pathLst>
            </a:custGeom>
            <a:ln w="0" cap="flat">
              <a:miter lim="100000"/>
            </a:ln>
          </p:spPr>
          <p:style>
            <a:lnRef idx="0">
              <a:srgbClr val="000000">
                <a:alpha val="0"/>
              </a:srgbClr>
            </a:lnRef>
            <a:fillRef idx="1">
              <a:srgbClr val="000000"/>
            </a:fillRef>
            <a:effectRef idx="0">
              <a:scrgbClr r="0" g="0" b="0"/>
            </a:effectRef>
            <a:fontRef idx="none"/>
          </p:style>
          <p:txBody>
            <a:bodyPr/>
            <a:lstStyle/>
            <a:p>
              <a:endParaRPr lang="en-US"/>
            </a:p>
          </p:txBody>
        </p:sp>
        <p:sp>
          <p:nvSpPr>
            <p:cNvPr id="42" name="Shape 55">
              <a:extLst>
                <a:ext uri="{FF2B5EF4-FFF2-40B4-BE49-F238E27FC236}">
                  <a16:creationId xmlns:a16="http://schemas.microsoft.com/office/drawing/2014/main" id="{E202281B-250C-44B6-ABB5-32BEFA69E306}"/>
                </a:ext>
              </a:extLst>
            </p:cNvPr>
            <p:cNvSpPr/>
            <p:nvPr/>
          </p:nvSpPr>
          <p:spPr>
            <a:xfrm>
              <a:off x="4567473" y="2421407"/>
              <a:ext cx="186951" cy="554635"/>
            </a:xfrm>
            <a:custGeom>
              <a:avLst/>
              <a:gdLst/>
              <a:ahLst/>
              <a:cxnLst/>
              <a:rect l="0" t="0" r="0" b="0"/>
              <a:pathLst>
                <a:path w="186951" h="554635">
                  <a:moveTo>
                    <a:pt x="0" y="0"/>
                  </a:moveTo>
                  <a:lnTo>
                    <a:pt x="186951" y="0"/>
                  </a:lnTo>
                  <a:cubicBezTo>
                    <a:pt x="184042" y="16752"/>
                    <a:pt x="93174" y="542722"/>
                    <a:pt x="91129" y="554635"/>
                  </a:cubicBezTo>
                  <a:lnTo>
                    <a:pt x="0" y="554635"/>
                  </a:lnTo>
                  <a:lnTo>
                    <a:pt x="0" y="470929"/>
                  </a:lnTo>
                  <a:lnTo>
                    <a:pt x="22333" y="470929"/>
                  </a:lnTo>
                  <a:lnTo>
                    <a:pt x="48622" y="319190"/>
                  </a:lnTo>
                  <a:lnTo>
                    <a:pt x="0" y="319190"/>
                  </a:lnTo>
                  <a:lnTo>
                    <a:pt x="0" y="235509"/>
                  </a:lnTo>
                  <a:lnTo>
                    <a:pt x="63062" y="235509"/>
                  </a:lnTo>
                  <a:lnTo>
                    <a:pt x="89160" y="83757"/>
                  </a:lnTo>
                  <a:lnTo>
                    <a:pt x="0" y="83757"/>
                  </a:lnTo>
                  <a:lnTo>
                    <a:pt x="0" y="0"/>
                  </a:lnTo>
                  <a:close/>
                </a:path>
              </a:pathLst>
            </a:custGeom>
            <a:ln w="0" cap="flat">
              <a:miter lim="100000"/>
            </a:ln>
          </p:spPr>
          <p:style>
            <a:lnRef idx="0">
              <a:srgbClr val="000000">
                <a:alpha val="0"/>
              </a:srgbClr>
            </a:lnRef>
            <a:fillRef idx="1">
              <a:srgbClr val="000000"/>
            </a:fillRef>
            <a:effectRef idx="0">
              <a:scrgbClr r="0" g="0" b="0"/>
            </a:effectRef>
            <a:fontRef idx="none"/>
          </p:style>
          <p:txBody>
            <a:bodyPr/>
            <a:lstStyle/>
            <a:p>
              <a:endParaRPr lang="en-US"/>
            </a:p>
          </p:txBody>
        </p:sp>
        <p:sp>
          <p:nvSpPr>
            <p:cNvPr id="43" name="Shape 56">
              <a:extLst>
                <a:ext uri="{FF2B5EF4-FFF2-40B4-BE49-F238E27FC236}">
                  <a16:creationId xmlns:a16="http://schemas.microsoft.com/office/drawing/2014/main" id="{5FD5B218-8BBC-4E89-94DC-C984B927EB3E}"/>
                </a:ext>
              </a:extLst>
            </p:cNvPr>
            <p:cNvSpPr/>
            <p:nvPr/>
          </p:nvSpPr>
          <p:spPr>
            <a:xfrm>
              <a:off x="3930993" y="1820012"/>
              <a:ext cx="1522806" cy="958266"/>
            </a:xfrm>
            <a:custGeom>
              <a:avLst/>
              <a:gdLst/>
              <a:ahLst/>
              <a:cxnLst/>
              <a:rect l="0" t="0" r="0" b="0"/>
              <a:pathLst>
                <a:path w="1522806" h="958266">
                  <a:moveTo>
                    <a:pt x="971905" y="0"/>
                  </a:moveTo>
                  <a:cubicBezTo>
                    <a:pt x="1121537" y="88"/>
                    <a:pt x="1259688" y="43040"/>
                    <a:pt x="1360856" y="120980"/>
                  </a:cubicBezTo>
                  <a:cubicBezTo>
                    <a:pt x="1465288" y="201384"/>
                    <a:pt x="1522806" y="314337"/>
                    <a:pt x="1522806" y="439052"/>
                  </a:cubicBezTo>
                  <a:cubicBezTo>
                    <a:pt x="1522806" y="560781"/>
                    <a:pt x="1467942" y="689470"/>
                    <a:pt x="1372248" y="792163"/>
                  </a:cubicBezTo>
                  <a:cubicBezTo>
                    <a:pt x="1273911" y="897712"/>
                    <a:pt x="1146404" y="958266"/>
                    <a:pt x="1022414" y="958266"/>
                  </a:cubicBezTo>
                  <a:cubicBezTo>
                    <a:pt x="977583" y="958266"/>
                    <a:pt x="937438" y="945870"/>
                    <a:pt x="914870" y="925144"/>
                  </a:cubicBezTo>
                  <a:cubicBezTo>
                    <a:pt x="891006" y="903211"/>
                    <a:pt x="878929" y="873379"/>
                    <a:pt x="878929" y="836536"/>
                  </a:cubicBezTo>
                  <a:cubicBezTo>
                    <a:pt x="878929" y="795515"/>
                    <a:pt x="891616" y="754634"/>
                    <a:pt x="916660" y="714946"/>
                  </a:cubicBezTo>
                  <a:cubicBezTo>
                    <a:pt x="941667" y="675450"/>
                    <a:pt x="975716" y="642912"/>
                    <a:pt x="1017918" y="618261"/>
                  </a:cubicBezTo>
                  <a:cubicBezTo>
                    <a:pt x="1060234" y="593560"/>
                    <a:pt x="1102347" y="581025"/>
                    <a:pt x="1143076" y="581025"/>
                  </a:cubicBezTo>
                  <a:cubicBezTo>
                    <a:pt x="1175550" y="581025"/>
                    <a:pt x="1200315" y="587387"/>
                    <a:pt x="1216635" y="599935"/>
                  </a:cubicBezTo>
                  <a:cubicBezTo>
                    <a:pt x="1233437" y="612800"/>
                    <a:pt x="1241946" y="628878"/>
                    <a:pt x="1241946" y="647700"/>
                  </a:cubicBezTo>
                  <a:cubicBezTo>
                    <a:pt x="1241946" y="665163"/>
                    <a:pt x="1235964" y="680326"/>
                    <a:pt x="1224216" y="692708"/>
                  </a:cubicBezTo>
                  <a:cubicBezTo>
                    <a:pt x="1215212" y="702652"/>
                    <a:pt x="1203947" y="707682"/>
                    <a:pt x="1190650" y="707682"/>
                  </a:cubicBezTo>
                  <a:cubicBezTo>
                    <a:pt x="1180440" y="707682"/>
                    <a:pt x="1171829" y="704608"/>
                    <a:pt x="1165034" y="698588"/>
                  </a:cubicBezTo>
                  <a:cubicBezTo>
                    <a:pt x="1158062" y="692480"/>
                    <a:pt x="1154494" y="684619"/>
                    <a:pt x="1154494" y="675246"/>
                  </a:cubicBezTo>
                  <a:cubicBezTo>
                    <a:pt x="1154494" y="669366"/>
                    <a:pt x="1155764" y="663981"/>
                    <a:pt x="1158240" y="659269"/>
                  </a:cubicBezTo>
                  <a:cubicBezTo>
                    <a:pt x="1160716" y="654367"/>
                    <a:pt x="1165428" y="648932"/>
                    <a:pt x="1172680" y="642620"/>
                  </a:cubicBezTo>
                  <a:cubicBezTo>
                    <a:pt x="1180871" y="635406"/>
                    <a:pt x="1183132" y="632383"/>
                    <a:pt x="1183793" y="631177"/>
                  </a:cubicBezTo>
                  <a:cubicBezTo>
                    <a:pt x="1184796" y="629361"/>
                    <a:pt x="1185278" y="627481"/>
                    <a:pt x="1185278" y="625310"/>
                  </a:cubicBezTo>
                  <a:cubicBezTo>
                    <a:pt x="1185278" y="622909"/>
                    <a:pt x="1184643" y="619303"/>
                    <a:pt x="1179385" y="615797"/>
                  </a:cubicBezTo>
                  <a:cubicBezTo>
                    <a:pt x="1171829" y="611085"/>
                    <a:pt x="1160716" y="608711"/>
                    <a:pt x="1146277" y="608711"/>
                  </a:cubicBezTo>
                  <a:cubicBezTo>
                    <a:pt x="1118997" y="608711"/>
                    <a:pt x="1091540" y="617613"/>
                    <a:pt x="1064654" y="635165"/>
                  </a:cubicBezTo>
                  <a:cubicBezTo>
                    <a:pt x="1037641" y="652767"/>
                    <a:pt x="1014146" y="678269"/>
                    <a:pt x="994842" y="710971"/>
                  </a:cubicBezTo>
                  <a:cubicBezTo>
                    <a:pt x="971575" y="750684"/>
                    <a:pt x="959790" y="790829"/>
                    <a:pt x="959790" y="830287"/>
                  </a:cubicBezTo>
                  <a:cubicBezTo>
                    <a:pt x="959790" y="855548"/>
                    <a:pt x="967803" y="875805"/>
                    <a:pt x="983500" y="890460"/>
                  </a:cubicBezTo>
                  <a:cubicBezTo>
                    <a:pt x="999337" y="905192"/>
                    <a:pt x="1021334" y="912622"/>
                    <a:pt x="1048906" y="912622"/>
                  </a:cubicBezTo>
                  <a:cubicBezTo>
                    <a:pt x="1313307" y="912622"/>
                    <a:pt x="1455991" y="661594"/>
                    <a:pt x="1455991" y="425348"/>
                  </a:cubicBezTo>
                  <a:cubicBezTo>
                    <a:pt x="1455991" y="303009"/>
                    <a:pt x="1408074" y="200698"/>
                    <a:pt x="1317447" y="129501"/>
                  </a:cubicBezTo>
                  <a:cubicBezTo>
                    <a:pt x="1230617" y="61340"/>
                    <a:pt x="1110780" y="25285"/>
                    <a:pt x="970877" y="25285"/>
                  </a:cubicBezTo>
                  <a:cubicBezTo>
                    <a:pt x="783793" y="25285"/>
                    <a:pt x="609511" y="69786"/>
                    <a:pt x="452780" y="157581"/>
                  </a:cubicBezTo>
                  <a:cubicBezTo>
                    <a:pt x="305245" y="240258"/>
                    <a:pt x="178600" y="360528"/>
                    <a:pt x="86589" y="505345"/>
                  </a:cubicBezTo>
                  <a:lnTo>
                    <a:pt x="85141" y="507657"/>
                  </a:lnTo>
                  <a:lnTo>
                    <a:pt x="0" y="507657"/>
                  </a:lnTo>
                  <a:lnTo>
                    <a:pt x="5080" y="499960"/>
                  </a:lnTo>
                  <a:cubicBezTo>
                    <a:pt x="214554" y="182372"/>
                    <a:pt x="566763" y="152"/>
                    <a:pt x="971905" y="0"/>
                  </a:cubicBezTo>
                  <a:close/>
                </a:path>
              </a:pathLst>
            </a:custGeom>
            <a:ln w="0" cap="flat">
              <a:miter lim="100000"/>
            </a:ln>
          </p:spPr>
          <p:style>
            <a:lnRef idx="0">
              <a:srgbClr val="000000">
                <a:alpha val="0"/>
              </a:srgbClr>
            </a:lnRef>
            <a:fillRef idx="1">
              <a:srgbClr val="000000"/>
            </a:fillRef>
            <a:effectRef idx="0">
              <a:scrgbClr r="0" g="0" b="0"/>
            </a:effectRef>
            <a:fontRef idx="none"/>
          </p:style>
          <p:txBody>
            <a:bodyPr/>
            <a:lstStyle/>
            <a:p>
              <a:endParaRPr lang="en-US"/>
            </a:p>
          </p:txBody>
        </p:sp>
      </p:grpSp>
      <p:sp>
        <p:nvSpPr>
          <p:cNvPr id="44" name="Slide Number Placeholder 43">
            <a:extLst>
              <a:ext uri="{FF2B5EF4-FFF2-40B4-BE49-F238E27FC236}">
                <a16:creationId xmlns:a16="http://schemas.microsoft.com/office/drawing/2014/main" id="{0413F68B-306F-43AD-96F0-2A485E234140}"/>
              </a:ext>
            </a:extLst>
          </p:cNvPr>
          <p:cNvSpPr>
            <a:spLocks noGrp="1"/>
          </p:cNvSpPr>
          <p:nvPr>
            <p:ph type="sldNum" sz="quarter" idx="12"/>
          </p:nvPr>
        </p:nvSpPr>
        <p:spPr/>
        <p:txBody>
          <a:bodyPr/>
          <a:lstStyle/>
          <a:p>
            <a:fld id="{65CB8815-8635-4F4E-8B74-DD7DA102DDAA}" type="slidenum">
              <a:rPr lang="en-US" smtClean="0"/>
              <a:t>31</a:t>
            </a:fld>
            <a:endParaRPr lang="en-US"/>
          </a:p>
        </p:txBody>
      </p:sp>
    </p:spTree>
    <p:extLst>
      <p:ext uri="{BB962C8B-B14F-4D97-AF65-F5344CB8AC3E}">
        <p14:creationId xmlns:p14="http://schemas.microsoft.com/office/powerpoint/2010/main" val="6619518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034196-0663-4461-8B44-CE61FA80AE0D}"/>
              </a:ext>
            </a:extLst>
          </p:cNvPr>
          <p:cNvSpPr txBox="1"/>
          <p:nvPr/>
        </p:nvSpPr>
        <p:spPr>
          <a:xfrm>
            <a:off x="130628" y="87086"/>
            <a:ext cx="11908971" cy="5247590"/>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Journal of Nanoparticle Research (2006) 8: 153-191					                                                                        	© Springer 2006</a:t>
            </a:r>
          </a:p>
          <a:p>
            <a:pPr>
              <a:lnSpc>
                <a:spcPct val="150000"/>
              </a:lnSpc>
            </a:pPr>
            <a:r>
              <a:rPr lang="en-US" sz="1200" dirty="0">
                <a:latin typeface="Times New Roman" panose="02020603050405020304" pitchFamily="18" charset="0"/>
                <a:cs typeface="Times New Roman" panose="02020603050405020304" pitchFamily="18" charset="0"/>
              </a:rPr>
              <a:t>DOI 10,1007/s11051-006-9092-7</a:t>
            </a:r>
            <a:endParaRPr lang="en-US" i="1" dirty="0">
              <a:latin typeface="Times New Roman" panose="02020603050405020304" pitchFamily="18" charset="0"/>
              <a:cs typeface="Times New Roman" panose="02020603050405020304" pitchFamily="18" charset="0"/>
            </a:endParaRPr>
          </a:p>
          <a:p>
            <a:pPr>
              <a:lnSpc>
                <a:spcPct val="150000"/>
              </a:lnSpc>
            </a:pPr>
            <a:r>
              <a:rPr lang="en-US" sz="1400" i="1" dirty="0">
                <a:latin typeface="Times New Roman" panose="02020603050405020304" pitchFamily="18" charset="0"/>
                <a:cs typeface="Times New Roman" panose="02020603050405020304" pitchFamily="18" charset="0"/>
              </a:rPr>
              <a:t>Perspectives</a:t>
            </a:r>
            <a:endParaRPr lang="en-US" sz="2000" i="1" dirty="0">
              <a:latin typeface="Times New Roman" panose="02020603050405020304" pitchFamily="18" charset="0"/>
              <a:cs typeface="Times New Roman" panose="02020603050405020304" pitchFamily="18" charset="0"/>
            </a:endParaRPr>
          </a:p>
          <a:p>
            <a:pPr>
              <a:lnSpc>
                <a:spcPct val="150000"/>
              </a:lnSpc>
            </a:pPr>
            <a:r>
              <a:rPr lang="en-US" b="1" dirty="0">
                <a:latin typeface="Times New Roman" panose="02020603050405020304" pitchFamily="18" charset="0"/>
                <a:cs typeface="Times New Roman" panose="02020603050405020304" pitchFamily="18" charset="0"/>
              </a:rPr>
              <a:t>Nanotechnology and the need for risk governance</a:t>
            </a:r>
            <a:endParaRPr lang="en-US" sz="2400" b="1" dirty="0">
              <a:latin typeface="Times New Roman" panose="02020603050405020304" pitchFamily="18" charset="0"/>
              <a:cs typeface="Times New Roman" panose="02020603050405020304" pitchFamily="18" charset="0"/>
            </a:endParaRPr>
          </a:p>
          <a:p>
            <a:pPr>
              <a:lnSpc>
                <a:spcPct val="150000"/>
              </a:lnSpc>
            </a:pPr>
            <a:r>
              <a:rPr lang="en-US" sz="1400" dirty="0">
                <a:latin typeface="Times New Roman" panose="02020603050405020304" pitchFamily="18" charset="0"/>
                <a:cs typeface="Times New Roman" panose="02020603050405020304" pitchFamily="18" charset="0"/>
              </a:rPr>
              <a:t>O. Renn</a:t>
            </a:r>
            <a:r>
              <a:rPr lang="en-US" sz="1400" baseline="30000" dirty="0">
                <a:latin typeface="Times New Roman" panose="02020603050405020304" pitchFamily="18" charset="0"/>
                <a:cs typeface="Times New Roman" panose="02020603050405020304" pitchFamily="18" charset="0"/>
              </a:rPr>
              <a:t>1</a:t>
            </a:r>
            <a:r>
              <a:rPr lang="en-US" sz="1400" dirty="0">
                <a:latin typeface="Times New Roman" panose="02020603050405020304" pitchFamily="18" charset="0"/>
                <a:cs typeface="Times New Roman" panose="02020603050405020304" pitchFamily="18" charset="0"/>
              </a:rPr>
              <a:t> and M.C. Roco</a:t>
            </a:r>
            <a:r>
              <a:rPr lang="en-US" sz="1400" baseline="30000" dirty="0">
                <a:latin typeface="Times New Roman" panose="02020603050405020304" pitchFamily="18" charset="0"/>
                <a:cs typeface="Times New Roman" panose="02020603050405020304" pitchFamily="18" charset="0"/>
              </a:rPr>
              <a:t>2,*</a:t>
            </a:r>
          </a:p>
          <a:p>
            <a:r>
              <a:rPr lang="en-US" sz="1400" i="1" baseline="30000" dirty="0">
                <a:latin typeface="Times New Roman" panose="02020603050405020304" pitchFamily="18" charset="0"/>
                <a:cs typeface="Times New Roman" panose="02020603050405020304" pitchFamily="18" charset="0"/>
              </a:rPr>
              <a:t>1</a:t>
            </a:r>
            <a:r>
              <a:rPr lang="en-US" sz="1400" i="1" dirty="0">
                <a:latin typeface="Times New Roman" panose="02020603050405020304" pitchFamily="18" charset="0"/>
                <a:cs typeface="Times New Roman" panose="02020603050405020304" pitchFamily="18" charset="0"/>
              </a:rPr>
              <a:t>Depart of Environmental Sociology, University of Stuttgart, Stuttgart, Germany; </a:t>
            </a:r>
            <a:r>
              <a:rPr lang="en-US" sz="1400" i="1" baseline="30000" dirty="0">
                <a:latin typeface="Times New Roman" panose="02020603050405020304" pitchFamily="18" charset="0"/>
                <a:cs typeface="Times New Roman" panose="02020603050405020304" pitchFamily="18" charset="0"/>
              </a:rPr>
              <a:t>2</a:t>
            </a:r>
            <a:r>
              <a:rPr lang="en-US" sz="1400" i="1" dirty="0">
                <a:latin typeface="Times New Roman" panose="02020603050405020304" pitchFamily="18" charset="0"/>
                <a:cs typeface="Times New Roman" panose="02020603050405020304" pitchFamily="18" charset="0"/>
              </a:rPr>
              <a:t>National Science Foundation, 4201 Wilson Blvd., Arlington, VA 22230, USA; *Author of correspondence (E-mail: </a:t>
            </a:r>
            <a:r>
              <a:rPr lang="en-US" sz="1400" i="1" dirty="0">
                <a:latin typeface="Times New Roman" panose="02020603050405020304" pitchFamily="18" charset="0"/>
                <a:cs typeface="Times New Roman" panose="02020603050405020304" pitchFamily="18" charset="0"/>
                <a:hlinkClick r:id="rId2"/>
              </a:rPr>
              <a:t>mroco@nsf.gov</a:t>
            </a:r>
            <a:r>
              <a:rPr lang="en-US" sz="1400" i="1" dirty="0">
                <a:latin typeface="Times New Roman" panose="02020603050405020304" pitchFamily="18" charset="0"/>
                <a:cs typeface="Times New Roman" panose="02020603050405020304" pitchFamily="18" charset="0"/>
              </a:rPr>
              <a:t>)</a:t>
            </a:r>
          </a:p>
          <a:p>
            <a:pPr>
              <a:lnSpc>
                <a:spcPct val="150000"/>
              </a:lnSpc>
            </a:pPr>
            <a:r>
              <a:rPr lang="en-US" sz="1400" dirty="0">
                <a:latin typeface="Times New Roman" panose="02020603050405020304" pitchFamily="18" charset="0"/>
                <a:cs typeface="Times New Roman" panose="02020603050405020304" pitchFamily="18" charset="0"/>
              </a:rPr>
              <a:t>Received 15 December 2005; accepted in revised form 12 February 2006</a:t>
            </a:r>
          </a:p>
          <a:p>
            <a:r>
              <a:rPr lang="en-US" sz="1400" i="1" dirty="0">
                <a:latin typeface="Times New Roman" panose="02020603050405020304" pitchFamily="18" charset="0"/>
                <a:cs typeface="Times New Roman" panose="02020603050405020304" pitchFamily="18" charset="0"/>
              </a:rPr>
              <a:t>Key words:  </a:t>
            </a:r>
            <a:r>
              <a:rPr lang="en-US" sz="1400" dirty="0">
                <a:latin typeface="Times New Roman" panose="02020603050405020304" pitchFamily="18" charset="0"/>
                <a:cs typeface="Times New Roman" panose="02020603050405020304" pitchFamily="18" charset="0"/>
              </a:rPr>
              <a:t>nanoscience, nanoengineering, global risk governance, risk communication, risk management, scenarios for nanotechnology development, </a:t>
            </a:r>
          </a:p>
          <a:p>
            <a:r>
              <a:rPr lang="en-US" sz="1400" i="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conceptual framework</a:t>
            </a:r>
            <a:r>
              <a:rPr lang="en-US" sz="1400" i="1" dirty="0">
                <a:latin typeface="Times New Roman" panose="02020603050405020304" pitchFamily="18" charset="0"/>
                <a:cs typeface="Times New Roman" panose="02020603050405020304" pitchFamily="18" charset="0"/>
              </a:rPr>
              <a:t>	</a:t>
            </a:r>
          </a:p>
          <a:p>
            <a:pPr>
              <a:lnSpc>
                <a:spcPct val="150000"/>
              </a:lnSpc>
            </a:pPr>
            <a:r>
              <a:rPr lang="en-US" sz="1400" b="1" dirty="0">
                <a:latin typeface="Times New Roman" panose="02020603050405020304" pitchFamily="18" charset="0"/>
                <a:cs typeface="Times New Roman" panose="02020603050405020304" pitchFamily="18" charset="0"/>
              </a:rPr>
              <a:t>Abstract</a:t>
            </a:r>
          </a:p>
          <a:p>
            <a:pPr algn="just"/>
            <a:r>
              <a:rPr lang="en-US" sz="1400" dirty="0">
                <a:latin typeface="Times New Roman" panose="02020603050405020304" pitchFamily="18" charset="0"/>
                <a:cs typeface="Times New Roman" panose="02020603050405020304" pitchFamily="18" charset="0"/>
              </a:rPr>
              <a:t>After identifying the main characteristics and prospects of nanotechnology as an emerging technology, the paper presents the general risks associated with nanotechnology applications and the deficits of the risk governance process today, concluding with recommendations to governments, industry, international organizations and other stakeholders. The International Risk Governance Council (IRGC) has identified a governance gap between the requirements pertaining to the nano- rather the micro-/macro- technologies. The novel attributes of nanotechnology demand different routes for risk-benefit assessment and risk management, and at present, nanotechnology innovation proceeds ahead of the policy and regulatory environment. In the shorter term, the governance gap is significant for those passive nanostructures that currently in production and have high exposure rates ; and is especially significant for the several ‘active’ nanoscale structures and </a:t>
            </a:r>
            <a:r>
              <a:rPr lang="en-US" sz="1400" dirty="0" err="1">
                <a:latin typeface="Times New Roman" panose="02020603050405020304" pitchFamily="18" charset="0"/>
                <a:cs typeface="Times New Roman" panose="02020603050405020304" pitchFamily="18" charset="0"/>
              </a:rPr>
              <a:t>nanosystems</a:t>
            </a:r>
            <a:r>
              <a:rPr lang="en-US" sz="1400" dirty="0">
                <a:latin typeface="Times New Roman" panose="02020603050405020304" pitchFamily="18" charset="0"/>
                <a:cs typeface="Times New Roman" panose="02020603050405020304" pitchFamily="18" charset="0"/>
              </a:rPr>
              <a:t> that we can expect to be on the market in the near future. Active nanoscale structures and </a:t>
            </a:r>
            <a:r>
              <a:rPr lang="en-US" sz="1400" dirty="0" err="1">
                <a:latin typeface="Times New Roman" panose="02020603050405020304" pitchFamily="18" charset="0"/>
                <a:cs typeface="Times New Roman" panose="02020603050405020304" pitchFamily="18" charset="0"/>
              </a:rPr>
              <a:t>nanosystems</a:t>
            </a:r>
            <a:r>
              <a:rPr lang="en-US" sz="1400" dirty="0">
                <a:latin typeface="Times New Roman" panose="02020603050405020304" pitchFamily="18" charset="0"/>
                <a:cs typeface="Times New Roman" panose="02020603050405020304" pitchFamily="18" charset="0"/>
              </a:rPr>
              <a:t> have the potential to affect not only human health and the environment but also aspects of social lifestyle, human identity and cultural values. The main recommendations of the report deal with selected higher risk nanotechnology applications, short- and long-term issues, and global models for nanotechnology governance. </a:t>
            </a:r>
          </a:p>
        </p:txBody>
      </p:sp>
      <p:sp>
        <p:nvSpPr>
          <p:cNvPr id="3" name="TextBox 2">
            <a:extLst>
              <a:ext uri="{FF2B5EF4-FFF2-40B4-BE49-F238E27FC236}">
                <a16:creationId xmlns:a16="http://schemas.microsoft.com/office/drawing/2014/main" id="{49B89895-EF44-496B-ADB8-57DB49851BB2}"/>
              </a:ext>
            </a:extLst>
          </p:cNvPr>
          <p:cNvSpPr txBox="1"/>
          <p:nvPr/>
        </p:nvSpPr>
        <p:spPr>
          <a:xfrm flipH="1">
            <a:off x="130626" y="5203371"/>
            <a:ext cx="5965371" cy="1708160"/>
          </a:xfrm>
          <a:prstGeom prst="rect">
            <a:avLst/>
          </a:prstGeom>
          <a:noFill/>
        </p:spPr>
        <p:txBody>
          <a:bodyPr wrap="square" rtlCol="0">
            <a:spAutoFit/>
          </a:bodyPr>
          <a:lstStyle/>
          <a:p>
            <a:pPr>
              <a:lnSpc>
                <a:spcPct val="150000"/>
              </a:lnSpc>
            </a:pPr>
            <a:r>
              <a:rPr lang="en-US" sz="1400" b="1" dirty="0">
                <a:latin typeface="Times New Roman" panose="02020603050405020304" pitchFamily="18" charset="0"/>
                <a:cs typeface="Times New Roman" panose="02020603050405020304" pitchFamily="18" charset="0"/>
              </a:rPr>
              <a:t>Background</a:t>
            </a:r>
          </a:p>
          <a:p>
            <a:r>
              <a:rPr lang="en-US" sz="1400" i="1" dirty="0">
                <a:latin typeface="Times New Roman" panose="02020603050405020304" pitchFamily="18" charset="0"/>
                <a:cs typeface="Times New Roman" panose="02020603050405020304" pitchFamily="18" charset="0"/>
              </a:rPr>
              <a:t>Defining Nanotechnology</a:t>
            </a:r>
          </a:p>
          <a:p>
            <a:pPr algn="just"/>
            <a:r>
              <a:rPr lang="en-US" sz="1400" dirty="0">
                <a:latin typeface="Times New Roman" panose="02020603050405020304" pitchFamily="18" charset="0"/>
                <a:cs typeface="Times New Roman" panose="02020603050405020304" pitchFamily="18" charset="0"/>
              </a:rPr>
              <a:t>Nanotechnology is still in an early phase of development, and is sometimes compared in the literature to information technology in the 1960’s and biotechnology in the 1980’s. Nanotechnology refers to the development and application of materials, devices and systems with fundamentally new properties and functions because of their structures in the range of about 1-100 </a:t>
            </a:r>
            <a:r>
              <a:rPr lang="en-US" sz="1400" dirty="0" err="1">
                <a:latin typeface="Times New Roman" panose="02020603050405020304" pitchFamily="18" charset="0"/>
                <a:cs typeface="Times New Roman" panose="02020603050405020304" pitchFamily="18" charset="0"/>
              </a:rPr>
              <a:t>nanometres</a:t>
            </a:r>
            <a:r>
              <a:rPr lang="en-US" sz="1400" dirty="0">
                <a:latin typeface="Times New Roman" panose="02020603050405020304" pitchFamily="18" charset="0"/>
                <a:cs typeface="Times New Roman" panose="02020603050405020304" pitchFamily="18" charset="0"/>
              </a:rPr>
              <a:t> </a:t>
            </a:r>
          </a:p>
        </p:txBody>
      </p:sp>
      <p:sp>
        <p:nvSpPr>
          <p:cNvPr id="6" name="TextBox 5">
            <a:extLst>
              <a:ext uri="{FF2B5EF4-FFF2-40B4-BE49-F238E27FC236}">
                <a16:creationId xmlns:a16="http://schemas.microsoft.com/office/drawing/2014/main" id="{8E44C4C1-F840-46E2-B693-8F8742328BDA}"/>
              </a:ext>
            </a:extLst>
          </p:cNvPr>
          <p:cNvSpPr txBox="1"/>
          <p:nvPr/>
        </p:nvSpPr>
        <p:spPr>
          <a:xfrm>
            <a:off x="6215743" y="5334675"/>
            <a:ext cx="5823855" cy="1600437"/>
          </a:xfrm>
          <a:prstGeom prst="rect">
            <a:avLst/>
          </a:prstGeom>
          <a:noFill/>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(Siegel et al., 1999). It involves the manipulation and/or creation of material structures at the nanoscale, in the atomic, molecular supramolecular realm. At the nanoscale, the characteristics of matter can be significantly changed, particularly under 10-20 nm, because of properties such as the dominance of quantum effects, confinement effects, molecular recognition, and an increase in relative surface area. Downsized material structures of the same chemical elements change their mechanical, optical, magnetic and electronic properties, </a:t>
            </a:r>
          </a:p>
        </p:txBody>
      </p:sp>
      <p:sp>
        <p:nvSpPr>
          <p:cNvPr id="4" name="Slide Number Placeholder 3">
            <a:extLst>
              <a:ext uri="{FF2B5EF4-FFF2-40B4-BE49-F238E27FC236}">
                <a16:creationId xmlns:a16="http://schemas.microsoft.com/office/drawing/2014/main" id="{A9E41E32-EA88-456D-9C36-45608B80F701}"/>
              </a:ext>
            </a:extLst>
          </p:cNvPr>
          <p:cNvSpPr>
            <a:spLocks noGrp="1"/>
          </p:cNvSpPr>
          <p:nvPr>
            <p:ph type="sldNum" sz="quarter" idx="12"/>
          </p:nvPr>
        </p:nvSpPr>
        <p:spPr/>
        <p:txBody>
          <a:bodyPr/>
          <a:lstStyle/>
          <a:p>
            <a:fld id="{65CB8815-8635-4F4E-8B74-DD7DA102DDAA}" type="slidenum">
              <a:rPr lang="en-US" smtClean="0"/>
              <a:t>32</a:t>
            </a:fld>
            <a:endParaRPr lang="en-US"/>
          </a:p>
        </p:txBody>
      </p:sp>
    </p:spTree>
    <p:extLst>
      <p:ext uri="{BB962C8B-B14F-4D97-AF65-F5344CB8AC3E}">
        <p14:creationId xmlns:p14="http://schemas.microsoft.com/office/powerpoint/2010/main" val="2731309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84CC8E-B746-43C2-AA2A-BFC1F05D0C53}"/>
              </a:ext>
            </a:extLst>
          </p:cNvPr>
          <p:cNvSpPr txBox="1"/>
          <p:nvPr/>
        </p:nvSpPr>
        <p:spPr>
          <a:xfrm>
            <a:off x="1175658" y="283029"/>
            <a:ext cx="9111342" cy="584775"/>
          </a:xfrm>
          <a:prstGeom prst="rect">
            <a:avLst/>
          </a:prstGeom>
          <a:noFill/>
        </p:spPr>
        <p:txBody>
          <a:bodyPr wrap="square" rtlCol="0">
            <a:spAutoFit/>
          </a:bodyPr>
          <a:lstStyle/>
          <a:p>
            <a:pPr algn="ctr"/>
            <a:r>
              <a:rPr lang="en-US" sz="3200" b="1" dirty="0"/>
              <a:t>IRGC Nanotechnology Risk Policy Recommendations</a:t>
            </a:r>
          </a:p>
        </p:txBody>
      </p:sp>
      <p:sp>
        <p:nvSpPr>
          <p:cNvPr id="3" name="TextBox 2">
            <a:extLst>
              <a:ext uri="{FF2B5EF4-FFF2-40B4-BE49-F238E27FC236}">
                <a16:creationId xmlns:a16="http://schemas.microsoft.com/office/drawing/2014/main" id="{C7239025-A67D-473F-9F90-274C2CFFE04C}"/>
              </a:ext>
            </a:extLst>
          </p:cNvPr>
          <p:cNvSpPr txBox="1"/>
          <p:nvPr/>
        </p:nvSpPr>
        <p:spPr>
          <a:xfrm>
            <a:off x="576943" y="957942"/>
            <a:ext cx="10994571" cy="6309420"/>
          </a:xfrm>
          <a:prstGeom prst="rect">
            <a:avLst/>
          </a:prstGeom>
          <a:noFill/>
        </p:spPr>
        <p:txBody>
          <a:bodyPr wrap="square" rtlCol="0">
            <a:spAutoFit/>
          </a:bodyPr>
          <a:lstStyle/>
          <a:p>
            <a:pPr marL="285750" indent="-285750">
              <a:buFont typeface="Arial" panose="020B0604020202020204" pitchFamily="34" charset="0"/>
              <a:buChar char="•"/>
            </a:pPr>
            <a:r>
              <a:rPr lang="en-US" dirty="0"/>
              <a:t>Improve the knowledge base </a:t>
            </a:r>
          </a:p>
          <a:p>
            <a:pPr marL="285750" indent="-285750">
              <a:buFont typeface="Arial" panose="020B0604020202020204" pitchFamily="34" charset="0"/>
              <a:buChar char="•"/>
            </a:pPr>
            <a:r>
              <a:rPr lang="en-US" dirty="0" err="1"/>
              <a:t>Standardise</a:t>
            </a:r>
            <a:r>
              <a:rPr lang="en-US" dirty="0"/>
              <a:t> nomenclature measuring and handling systems</a:t>
            </a:r>
          </a:p>
          <a:p>
            <a:pPr marL="285750" indent="-285750">
              <a:buFont typeface="Arial" panose="020B0604020202020204" pitchFamily="34" charset="0"/>
              <a:buChar char="•"/>
            </a:pPr>
            <a:r>
              <a:rPr lang="en-US" dirty="0"/>
              <a:t>Better understanding of risk </a:t>
            </a:r>
          </a:p>
          <a:p>
            <a:pPr marL="285750" indent="-285750">
              <a:buFont typeface="Arial" panose="020B0604020202020204" pitchFamily="34" charset="0"/>
              <a:buChar char="•"/>
            </a:pPr>
            <a:r>
              <a:rPr lang="en-US" dirty="0"/>
              <a:t>Improve data sharing</a:t>
            </a:r>
          </a:p>
          <a:p>
            <a:pPr marL="285750" indent="-285750">
              <a:buFont typeface="Arial" panose="020B0604020202020204" pitchFamily="34" charset="0"/>
              <a:buChar char="•"/>
            </a:pPr>
            <a:r>
              <a:rPr lang="en-US" dirty="0"/>
              <a:t>Understand the full implications </a:t>
            </a:r>
          </a:p>
          <a:p>
            <a:pPr marL="285750" indent="-285750">
              <a:buFont typeface="Arial" panose="020B0604020202020204" pitchFamily="34" charset="0"/>
              <a:buChar char="•"/>
            </a:pPr>
            <a:r>
              <a:rPr lang="en-US" dirty="0"/>
              <a:t>Strengthen risk management structures and processes</a:t>
            </a:r>
          </a:p>
          <a:p>
            <a:pPr marL="285750" indent="-285750">
              <a:buFont typeface="Arial" panose="020B0604020202020204" pitchFamily="34" charset="0"/>
              <a:buChar char="•"/>
            </a:pPr>
            <a:r>
              <a:rPr lang="en-US" dirty="0"/>
              <a:t>Identify gaps and remedies</a:t>
            </a:r>
          </a:p>
          <a:p>
            <a:pPr marL="285750" indent="-285750">
              <a:buFont typeface="Arial" panose="020B0604020202020204" pitchFamily="34" charset="0"/>
              <a:buChar char="•"/>
            </a:pPr>
            <a:r>
              <a:rPr lang="en-US" dirty="0"/>
              <a:t>Development of Voluntary systems</a:t>
            </a:r>
          </a:p>
          <a:p>
            <a:pPr marL="285750" indent="-285750">
              <a:buFont typeface="Arial" panose="020B0604020202020204" pitchFamily="34" charset="0"/>
              <a:buChar char="•"/>
            </a:pPr>
            <a:r>
              <a:rPr lang="en-US" dirty="0"/>
              <a:t>Need to consider anticipatory and coordinated measures for possible events where nano-technology based applications would produce irreversible and significant damage</a:t>
            </a:r>
          </a:p>
          <a:p>
            <a:pPr marL="285750" indent="-285750">
              <a:buFont typeface="Arial" panose="020B0604020202020204" pitchFamily="34" charset="0"/>
              <a:buChar char="•"/>
            </a:pPr>
            <a:r>
              <a:rPr lang="en-US" dirty="0"/>
              <a:t>Promote stakeholder communication and participation </a:t>
            </a:r>
          </a:p>
          <a:p>
            <a:pPr marL="285750" indent="-285750">
              <a:buFont typeface="Arial" panose="020B0604020202020204" pitchFamily="34" charset="0"/>
              <a:buChar char="•"/>
            </a:pPr>
            <a:r>
              <a:rPr lang="en-US" dirty="0"/>
              <a:t>Distinguish between passive and active nanomaterials and products</a:t>
            </a:r>
          </a:p>
          <a:p>
            <a:pPr marL="285750" indent="-285750">
              <a:buFont typeface="Arial" panose="020B0604020202020204" pitchFamily="34" charset="0"/>
              <a:buChar char="•"/>
            </a:pPr>
            <a:r>
              <a:rPr lang="en-US" dirty="0"/>
              <a:t>Improve communication strategies </a:t>
            </a:r>
          </a:p>
          <a:p>
            <a:pPr marL="285750" indent="-285750">
              <a:buFont typeface="Arial" panose="020B0604020202020204" pitchFamily="34" charset="0"/>
              <a:buChar char="•"/>
            </a:pPr>
            <a:r>
              <a:rPr lang="en-US" dirty="0"/>
              <a:t>Engage the public and make participation count</a:t>
            </a:r>
          </a:p>
          <a:p>
            <a:pPr marL="285750" indent="-285750">
              <a:buFont typeface="Arial" panose="020B0604020202020204" pitchFamily="34" charset="0"/>
              <a:buChar char="•"/>
            </a:pPr>
            <a:r>
              <a:rPr lang="en-US" dirty="0"/>
              <a:t>Ensure broad social benefits and acceptance</a:t>
            </a:r>
          </a:p>
          <a:p>
            <a:pPr marL="285750" indent="-285750">
              <a:buFont typeface="Arial" panose="020B0604020202020204" pitchFamily="34" charset="0"/>
              <a:buChar char="•"/>
            </a:pPr>
            <a:r>
              <a:rPr lang="en-US" dirty="0"/>
              <a:t>Stakeholder participation in setting priorities</a:t>
            </a:r>
          </a:p>
          <a:p>
            <a:pPr marL="285750" indent="-285750">
              <a:buFont typeface="Arial" panose="020B0604020202020204" pitchFamily="34" charset="0"/>
              <a:buChar char="•"/>
            </a:pPr>
            <a:r>
              <a:rPr lang="en-US" dirty="0"/>
              <a:t>Funding for the public good </a:t>
            </a:r>
          </a:p>
          <a:p>
            <a:pPr marL="285750" indent="-285750">
              <a:buFont typeface="Arial" panose="020B0604020202020204" pitchFamily="34" charset="0"/>
              <a:buChar char="•"/>
            </a:pPr>
            <a:r>
              <a:rPr lang="en-US" dirty="0"/>
              <a:t>Reduce barriers for developing countries</a:t>
            </a:r>
          </a:p>
          <a:p>
            <a:pPr marL="285750" indent="-285750">
              <a:buFont typeface="Arial" panose="020B0604020202020204" pitchFamily="34" charset="0"/>
              <a:buChar char="•"/>
            </a:pPr>
            <a:r>
              <a:rPr lang="en-US" dirty="0"/>
              <a:t>Economic planning to reduce adverse impacts</a:t>
            </a:r>
          </a:p>
          <a:p>
            <a:pPr marL="285750" indent="-285750">
              <a:buFont typeface="Arial" panose="020B0604020202020204" pitchFamily="34" charset="0"/>
              <a:buChar char="•"/>
            </a:pPr>
            <a:r>
              <a:rPr lang="en-US" dirty="0"/>
              <a:t>Collaboration between stakeholders and nations</a:t>
            </a:r>
          </a:p>
          <a:p>
            <a:r>
              <a:rPr lang="en-US" sz="2000" dirty="0"/>
              <a:t>									</a:t>
            </a:r>
          </a:p>
          <a:p>
            <a:pPr marL="285750" indent="-285750">
              <a:buFont typeface="Arial" panose="020B0604020202020204" pitchFamily="34" charset="0"/>
              <a:buChar char="•"/>
            </a:pPr>
            <a:endParaRPr lang="en-US" sz="2400" dirty="0"/>
          </a:p>
        </p:txBody>
      </p:sp>
      <p:sp>
        <p:nvSpPr>
          <p:cNvPr id="5" name="TextBox 4">
            <a:extLst>
              <a:ext uri="{FF2B5EF4-FFF2-40B4-BE49-F238E27FC236}">
                <a16:creationId xmlns:a16="http://schemas.microsoft.com/office/drawing/2014/main" id="{1BD9C632-24A2-4BC6-AD35-AEACBEC5D90C}"/>
              </a:ext>
            </a:extLst>
          </p:cNvPr>
          <p:cNvSpPr txBox="1"/>
          <p:nvPr/>
        </p:nvSpPr>
        <p:spPr>
          <a:xfrm>
            <a:off x="10036629" y="6384471"/>
            <a:ext cx="2340428" cy="338554"/>
          </a:xfrm>
          <a:prstGeom prst="rect">
            <a:avLst/>
          </a:prstGeom>
          <a:noFill/>
        </p:spPr>
        <p:txBody>
          <a:bodyPr wrap="square" rtlCol="0">
            <a:spAutoFit/>
          </a:bodyPr>
          <a:lstStyle/>
          <a:p>
            <a:r>
              <a:rPr lang="en-US" sz="1600" dirty="0"/>
              <a:t>(IRGC 2006)</a:t>
            </a:r>
          </a:p>
        </p:txBody>
      </p:sp>
      <p:sp>
        <p:nvSpPr>
          <p:cNvPr id="4" name="Slide Number Placeholder 3">
            <a:extLst>
              <a:ext uri="{FF2B5EF4-FFF2-40B4-BE49-F238E27FC236}">
                <a16:creationId xmlns:a16="http://schemas.microsoft.com/office/drawing/2014/main" id="{62F89F86-9F69-4D15-B04C-1CB80F0A2D05}"/>
              </a:ext>
            </a:extLst>
          </p:cNvPr>
          <p:cNvSpPr>
            <a:spLocks noGrp="1"/>
          </p:cNvSpPr>
          <p:nvPr>
            <p:ph type="sldNum" sz="quarter" idx="12"/>
          </p:nvPr>
        </p:nvSpPr>
        <p:spPr/>
        <p:txBody>
          <a:bodyPr/>
          <a:lstStyle/>
          <a:p>
            <a:fld id="{65CB8815-8635-4F4E-8B74-DD7DA102DDAA}" type="slidenum">
              <a:rPr lang="en-US" smtClean="0"/>
              <a:t>33</a:t>
            </a:fld>
            <a:endParaRPr lang="en-US"/>
          </a:p>
        </p:txBody>
      </p:sp>
    </p:spTree>
    <p:extLst>
      <p:ext uri="{BB962C8B-B14F-4D97-AF65-F5344CB8AC3E}">
        <p14:creationId xmlns:p14="http://schemas.microsoft.com/office/powerpoint/2010/main" val="289435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976A7DA-B5C7-42A7-8F80-6EF82D3DF9B0}"/>
              </a:ext>
            </a:extLst>
          </p:cNvPr>
          <p:cNvGraphicFramePr>
            <a:graphicFrameLocks noGrp="1"/>
          </p:cNvGraphicFramePr>
          <p:nvPr>
            <p:extLst>
              <p:ext uri="{D42A27DB-BD31-4B8C-83A1-F6EECF244321}">
                <p14:modId xmlns:p14="http://schemas.microsoft.com/office/powerpoint/2010/main" val="3179720345"/>
              </p:ext>
            </p:extLst>
          </p:nvPr>
        </p:nvGraphicFramePr>
        <p:xfrm>
          <a:off x="1150255" y="844881"/>
          <a:ext cx="9555844" cy="5168237"/>
        </p:xfrm>
        <a:graphic>
          <a:graphicData uri="http://schemas.openxmlformats.org/drawingml/2006/table">
            <a:tbl>
              <a:tblPr firstRow="1" bandRow="1">
                <a:tableStyleId>{5C22544A-7EE6-4342-B048-85BDC9FD1C3A}</a:tableStyleId>
              </a:tblPr>
              <a:tblGrid>
                <a:gridCol w="556974">
                  <a:extLst>
                    <a:ext uri="{9D8B030D-6E8A-4147-A177-3AD203B41FA5}">
                      <a16:colId xmlns:a16="http://schemas.microsoft.com/office/drawing/2014/main" val="3701295757"/>
                    </a:ext>
                  </a:extLst>
                </a:gridCol>
                <a:gridCol w="2499146">
                  <a:extLst>
                    <a:ext uri="{9D8B030D-6E8A-4147-A177-3AD203B41FA5}">
                      <a16:colId xmlns:a16="http://schemas.microsoft.com/office/drawing/2014/main" val="1951386421"/>
                    </a:ext>
                  </a:extLst>
                </a:gridCol>
                <a:gridCol w="6499724">
                  <a:extLst>
                    <a:ext uri="{9D8B030D-6E8A-4147-A177-3AD203B41FA5}">
                      <a16:colId xmlns:a16="http://schemas.microsoft.com/office/drawing/2014/main" val="168573294"/>
                    </a:ext>
                  </a:extLst>
                </a:gridCol>
              </a:tblGrid>
              <a:tr h="944383">
                <a:tc gridSpan="3">
                  <a:txBody>
                    <a:bodyPr/>
                    <a:lstStyle/>
                    <a:p>
                      <a:pPr marL="0" marR="0" algn="ctr">
                        <a:lnSpc>
                          <a:spcPct val="100000"/>
                        </a:lnSpc>
                        <a:spcBef>
                          <a:spcPts val="0"/>
                        </a:spcBef>
                        <a:spcAft>
                          <a:spcPts val="800"/>
                        </a:spcAft>
                      </a:pPr>
                      <a:r>
                        <a:rPr lang="en-US" sz="2700" dirty="0">
                          <a:effectLst/>
                        </a:rPr>
                        <a:t>Example 3: International Risk Governance Council guidance on nanotechnology</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39915649"/>
                  </a:ext>
                </a:extLst>
              </a:tr>
              <a:tr h="1147889">
                <a:tc>
                  <a:txBody>
                    <a:bodyPr/>
                    <a:lstStyle/>
                    <a:p>
                      <a:pPr marL="0" marR="0" algn="ctr">
                        <a:lnSpc>
                          <a:spcPct val="107000"/>
                        </a:lnSpc>
                        <a:spcBef>
                          <a:spcPts val="0"/>
                        </a:spcBef>
                        <a:spcAft>
                          <a:spcPts val="0"/>
                        </a:spcAft>
                      </a:pPr>
                      <a:r>
                        <a:rPr lang="en-US" sz="2100" dirty="0">
                          <a:effectLst/>
                        </a:rPr>
                        <a:t>T</a:t>
                      </a:r>
                      <a:r>
                        <a:rPr lang="en-US" sz="2100" baseline="-25000" dirty="0">
                          <a:effectLst/>
                        </a:rPr>
                        <a:t>0</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tc>
                  <a:txBody>
                    <a:bodyPr/>
                    <a:lstStyle/>
                    <a:p>
                      <a:pPr marL="0" marR="0">
                        <a:lnSpc>
                          <a:spcPct val="107000"/>
                        </a:lnSpc>
                        <a:spcBef>
                          <a:spcPts val="0"/>
                        </a:spcBef>
                        <a:spcAft>
                          <a:spcPts val="0"/>
                        </a:spcAft>
                      </a:pPr>
                      <a:r>
                        <a:rPr lang="en-US" sz="2100">
                          <a:effectLst/>
                        </a:rPr>
                        <a:t>Basic Science</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100" dirty="0">
                          <a:effectLst/>
                        </a:rPr>
                        <a:t>Historic and contemporary toxicity data</a:t>
                      </a:r>
                      <a:endParaRPr lang="en-US" sz="1700" dirty="0">
                        <a:effectLst/>
                      </a:endParaRPr>
                    </a:p>
                    <a:p>
                      <a:pPr marL="342900" marR="0" lvl="0" indent="-342900">
                        <a:lnSpc>
                          <a:spcPct val="107000"/>
                        </a:lnSpc>
                        <a:spcBef>
                          <a:spcPts val="0"/>
                        </a:spcBef>
                        <a:spcAft>
                          <a:spcPts val="0"/>
                        </a:spcAft>
                        <a:buFont typeface="Symbol" panose="05050102010706020507" pitchFamily="18" charset="2"/>
                        <a:buChar char=""/>
                      </a:pPr>
                      <a:r>
                        <a:rPr lang="en-US" sz="2100" dirty="0">
                          <a:effectLst/>
                        </a:rPr>
                        <a:t>Explosiveness data</a:t>
                      </a:r>
                      <a:endParaRPr lang="en-US" sz="1700" dirty="0">
                        <a:effectLst/>
                      </a:endParaRPr>
                    </a:p>
                    <a:p>
                      <a:pPr marL="342900" marR="0" lvl="0" indent="-342900">
                        <a:lnSpc>
                          <a:spcPct val="107000"/>
                        </a:lnSpc>
                        <a:spcBef>
                          <a:spcPts val="0"/>
                        </a:spcBef>
                        <a:spcAft>
                          <a:spcPts val="0"/>
                        </a:spcAft>
                        <a:buFont typeface="Symbol" panose="05050102010706020507" pitchFamily="18" charset="2"/>
                        <a:buChar char=""/>
                      </a:pPr>
                      <a:r>
                        <a:rPr lang="en-US" sz="2100" dirty="0">
                          <a:effectLst/>
                        </a:rPr>
                        <a:t>Stakeholder request</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extLst>
                  <a:ext uri="{0D108BD9-81ED-4DB2-BD59-A6C34878D82A}">
                    <a16:rowId xmlns:a16="http://schemas.microsoft.com/office/drawing/2014/main" val="3235268883"/>
                  </a:ext>
                </a:extLst>
              </a:tr>
              <a:tr h="433409">
                <a:tc>
                  <a:txBody>
                    <a:bodyPr/>
                    <a:lstStyle/>
                    <a:p>
                      <a:pPr marL="0" marR="0" algn="ctr">
                        <a:lnSpc>
                          <a:spcPct val="107000"/>
                        </a:lnSpc>
                        <a:spcBef>
                          <a:spcPts val="0"/>
                        </a:spcBef>
                        <a:spcAft>
                          <a:spcPts val="0"/>
                        </a:spcAft>
                      </a:pPr>
                      <a:r>
                        <a:rPr lang="en-US" sz="2100">
                          <a:effectLst/>
                        </a:rPr>
                        <a:t>T</a:t>
                      </a:r>
                      <a:r>
                        <a:rPr lang="en-US" sz="2100" baseline="-25000">
                          <a:effectLst/>
                        </a:rPr>
                        <a:t>1</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tc>
                  <a:txBody>
                    <a:bodyPr/>
                    <a:lstStyle/>
                    <a:p>
                      <a:pPr marL="0" marR="0">
                        <a:lnSpc>
                          <a:spcPct val="107000"/>
                        </a:lnSpc>
                        <a:spcBef>
                          <a:spcPts val="0"/>
                        </a:spcBef>
                        <a:spcAft>
                          <a:spcPts val="0"/>
                        </a:spcAft>
                      </a:pPr>
                      <a:r>
                        <a:rPr lang="en-US" sz="2100">
                          <a:effectLst/>
                        </a:rPr>
                        <a:t>Efficacy</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100" dirty="0">
                          <a:effectLst/>
                        </a:rPr>
                        <a:t>Scoping review on deficit in guidance </a:t>
                      </a:r>
                      <a:endParaRPr lang="en-US" sz="1700" dirty="0">
                        <a:effectLst/>
                      </a:endParaRPr>
                    </a:p>
                  </a:txBody>
                  <a:tcPr marL="103209" marR="103209" marT="0" marB="0"/>
                </a:tc>
                <a:extLst>
                  <a:ext uri="{0D108BD9-81ED-4DB2-BD59-A6C34878D82A}">
                    <a16:rowId xmlns:a16="http://schemas.microsoft.com/office/drawing/2014/main" val="1687041604"/>
                  </a:ext>
                </a:extLst>
              </a:tr>
              <a:tr h="795442">
                <a:tc>
                  <a:txBody>
                    <a:bodyPr/>
                    <a:lstStyle/>
                    <a:p>
                      <a:pPr marL="0" marR="0" algn="ctr">
                        <a:lnSpc>
                          <a:spcPct val="107000"/>
                        </a:lnSpc>
                        <a:spcBef>
                          <a:spcPts val="0"/>
                        </a:spcBef>
                        <a:spcAft>
                          <a:spcPts val="0"/>
                        </a:spcAft>
                      </a:pPr>
                      <a:r>
                        <a:rPr lang="en-US" sz="2100">
                          <a:effectLst/>
                        </a:rPr>
                        <a:t>T</a:t>
                      </a:r>
                      <a:r>
                        <a:rPr lang="en-US" sz="2100" baseline="-25000">
                          <a:effectLst/>
                        </a:rPr>
                        <a:t>2</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tc>
                  <a:txBody>
                    <a:bodyPr/>
                    <a:lstStyle/>
                    <a:p>
                      <a:pPr marL="0" marR="0">
                        <a:lnSpc>
                          <a:spcPct val="107000"/>
                        </a:lnSpc>
                        <a:spcBef>
                          <a:spcPts val="0"/>
                        </a:spcBef>
                        <a:spcAft>
                          <a:spcPts val="0"/>
                        </a:spcAft>
                      </a:pPr>
                      <a:r>
                        <a:rPr lang="en-US" sz="2100" dirty="0">
                          <a:effectLst/>
                        </a:rPr>
                        <a:t>Effectiveness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100" dirty="0">
                          <a:effectLst/>
                        </a:rPr>
                        <a:t>No studies</a:t>
                      </a:r>
                    </a:p>
                    <a:p>
                      <a:pPr marL="342900" marR="0" lvl="0" indent="-342900">
                        <a:lnSpc>
                          <a:spcPct val="107000"/>
                        </a:lnSpc>
                        <a:spcBef>
                          <a:spcPts val="0"/>
                        </a:spcBef>
                        <a:spcAft>
                          <a:spcPts val="0"/>
                        </a:spcAft>
                        <a:buFont typeface="Symbol" panose="05050102010706020507" pitchFamily="18" charset="2"/>
                        <a:buChar char=""/>
                      </a:pPr>
                      <a:r>
                        <a:rPr lang="en-US" sz="2100" dirty="0">
                          <a:effectLst/>
                        </a:rPr>
                        <a:t>Synthesis of evidence for risk governance</a:t>
                      </a:r>
                      <a:endParaRPr lang="en-US" sz="1700" dirty="0">
                        <a:effectLst/>
                      </a:endParaRPr>
                    </a:p>
                  </a:txBody>
                  <a:tcPr marL="103209" marR="103209" marT="0" marB="0"/>
                </a:tc>
                <a:extLst>
                  <a:ext uri="{0D108BD9-81ED-4DB2-BD59-A6C34878D82A}">
                    <a16:rowId xmlns:a16="http://schemas.microsoft.com/office/drawing/2014/main" val="2829044302"/>
                  </a:ext>
                </a:extLst>
              </a:tr>
              <a:tr h="1109558">
                <a:tc>
                  <a:txBody>
                    <a:bodyPr/>
                    <a:lstStyle/>
                    <a:p>
                      <a:pPr marL="0" marR="0" algn="ctr">
                        <a:lnSpc>
                          <a:spcPct val="107000"/>
                        </a:lnSpc>
                        <a:spcBef>
                          <a:spcPts val="0"/>
                        </a:spcBef>
                        <a:spcAft>
                          <a:spcPts val="0"/>
                        </a:spcAft>
                      </a:pPr>
                      <a:r>
                        <a:rPr lang="en-US" sz="2100">
                          <a:effectLst/>
                        </a:rPr>
                        <a:t>T</a:t>
                      </a:r>
                      <a:r>
                        <a:rPr lang="en-US" sz="2100" baseline="-25000">
                          <a:effectLst/>
                        </a:rPr>
                        <a:t>3</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tc>
                  <a:txBody>
                    <a:bodyPr/>
                    <a:lstStyle/>
                    <a:p>
                      <a:pPr marL="0" marR="0">
                        <a:lnSpc>
                          <a:spcPct val="107000"/>
                        </a:lnSpc>
                        <a:spcBef>
                          <a:spcPts val="0"/>
                        </a:spcBef>
                        <a:spcAft>
                          <a:spcPts val="0"/>
                        </a:spcAft>
                      </a:pPr>
                      <a:r>
                        <a:rPr lang="en-US" sz="2100" dirty="0">
                          <a:effectLst/>
                        </a:rPr>
                        <a:t>Dissemination &amp;</a:t>
                      </a:r>
                      <a:endParaRPr lang="en-US" sz="1700" dirty="0">
                        <a:effectLst/>
                      </a:endParaRPr>
                    </a:p>
                    <a:p>
                      <a:pPr marL="0" marR="0">
                        <a:lnSpc>
                          <a:spcPct val="107000"/>
                        </a:lnSpc>
                        <a:spcBef>
                          <a:spcPts val="0"/>
                        </a:spcBef>
                        <a:spcAft>
                          <a:spcPts val="0"/>
                        </a:spcAft>
                      </a:pPr>
                      <a:r>
                        <a:rPr lang="en-US" sz="2100" dirty="0">
                          <a:effectLst/>
                        </a:rPr>
                        <a:t>Implementation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100" dirty="0">
                          <a:effectLst/>
                        </a:rPr>
                        <a:t>No studies</a:t>
                      </a:r>
                      <a:endParaRPr lang="en-US" sz="1700" dirty="0">
                        <a:effectLst/>
                      </a:endParaRPr>
                    </a:p>
                    <a:p>
                      <a:pPr marL="342900" marR="0" lvl="0" indent="-342900">
                        <a:lnSpc>
                          <a:spcPct val="107000"/>
                        </a:lnSpc>
                        <a:spcBef>
                          <a:spcPts val="0"/>
                        </a:spcBef>
                        <a:spcAft>
                          <a:spcPts val="0"/>
                        </a:spcAft>
                        <a:buFont typeface="Symbol" panose="05050102010706020507" pitchFamily="18" charset="2"/>
                        <a:buChar char=""/>
                      </a:pPr>
                      <a:r>
                        <a:rPr lang="en-US" sz="2100" dirty="0">
                          <a:effectLst/>
                        </a:rPr>
                        <a:t>Possible research: extent employers</a:t>
                      </a:r>
                      <a:r>
                        <a:rPr lang="en-US" sz="1700" dirty="0">
                          <a:effectLst/>
                        </a:rPr>
                        <a:t> </a:t>
                      </a:r>
                      <a:r>
                        <a:rPr lang="en-US" sz="2100" dirty="0">
                          <a:effectLst/>
                        </a:rPr>
                        <a:t>received guidance/best means of dissemination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extLst>
                  <a:ext uri="{0D108BD9-81ED-4DB2-BD59-A6C34878D82A}">
                    <a16:rowId xmlns:a16="http://schemas.microsoft.com/office/drawing/2014/main" val="3382493944"/>
                  </a:ext>
                </a:extLst>
              </a:tr>
              <a:tr h="737556">
                <a:tc>
                  <a:txBody>
                    <a:bodyPr/>
                    <a:lstStyle/>
                    <a:p>
                      <a:pPr marL="0" marR="0" algn="ctr">
                        <a:lnSpc>
                          <a:spcPct val="107000"/>
                        </a:lnSpc>
                        <a:spcBef>
                          <a:spcPts val="0"/>
                        </a:spcBef>
                        <a:spcAft>
                          <a:spcPts val="0"/>
                        </a:spcAft>
                      </a:pPr>
                      <a:r>
                        <a:rPr lang="en-US" sz="2100">
                          <a:effectLst/>
                        </a:rPr>
                        <a:t>T</a:t>
                      </a:r>
                      <a:r>
                        <a:rPr lang="en-US" sz="2100" baseline="-25000">
                          <a:effectLst/>
                        </a:rPr>
                        <a:t>4</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tc>
                  <a:txBody>
                    <a:bodyPr/>
                    <a:lstStyle/>
                    <a:p>
                      <a:pPr marL="0" marR="0">
                        <a:lnSpc>
                          <a:spcPct val="107000"/>
                        </a:lnSpc>
                        <a:spcBef>
                          <a:spcPts val="0"/>
                        </a:spcBef>
                        <a:spcAft>
                          <a:spcPts val="0"/>
                        </a:spcAft>
                      </a:pPr>
                      <a:r>
                        <a:rPr lang="en-US" sz="2100" dirty="0">
                          <a:effectLst/>
                        </a:rPr>
                        <a:t>Population Impact</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2100" dirty="0">
                          <a:effectLst/>
                        </a:rPr>
                        <a:t>No studies</a:t>
                      </a:r>
                    </a:p>
                    <a:p>
                      <a:pPr marL="342900" marR="0" lvl="0" indent="-342900">
                        <a:lnSpc>
                          <a:spcPct val="107000"/>
                        </a:lnSpc>
                        <a:spcBef>
                          <a:spcPts val="0"/>
                        </a:spcBef>
                        <a:spcAft>
                          <a:spcPts val="0"/>
                        </a:spcAft>
                        <a:buFont typeface="Symbol" panose="05050102010706020507" pitchFamily="18" charset="2"/>
                        <a:buChar char=""/>
                      </a:pPr>
                      <a:r>
                        <a:rPr lang="en-US" sz="2100" dirty="0">
                          <a:effectLst/>
                          <a:latin typeface="Calibri" panose="020F0502020204030204" pitchFamily="34" charset="0"/>
                          <a:ea typeface="Calibri" panose="020F0502020204030204" pitchFamily="34" charset="0"/>
                          <a:cs typeface="Times New Roman" panose="02020603050405020304" pitchFamily="18" charset="0"/>
                        </a:rPr>
                        <a:t>Longitudinal studies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3209" marR="103209" marT="0" marB="0"/>
                </a:tc>
                <a:extLst>
                  <a:ext uri="{0D108BD9-81ED-4DB2-BD59-A6C34878D82A}">
                    <a16:rowId xmlns:a16="http://schemas.microsoft.com/office/drawing/2014/main" val="3865247206"/>
                  </a:ext>
                </a:extLst>
              </a:tr>
            </a:tbl>
          </a:graphicData>
        </a:graphic>
      </p:graphicFrame>
      <p:sp>
        <p:nvSpPr>
          <p:cNvPr id="3" name="TextBox 2">
            <a:extLst>
              <a:ext uri="{FF2B5EF4-FFF2-40B4-BE49-F238E27FC236}">
                <a16:creationId xmlns:a16="http://schemas.microsoft.com/office/drawing/2014/main" id="{F54CDD39-E43F-4060-88C3-ECCBC8272CEC}"/>
              </a:ext>
            </a:extLst>
          </p:cNvPr>
          <p:cNvSpPr txBox="1"/>
          <p:nvPr/>
        </p:nvSpPr>
        <p:spPr>
          <a:xfrm>
            <a:off x="1150255" y="6061012"/>
            <a:ext cx="3002645" cy="375552"/>
          </a:xfrm>
          <a:prstGeom prst="rect">
            <a:avLst/>
          </a:prstGeom>
          <a:noFill/>
        </p:spPr>
        <p:txBody>
          <a:bodyPr wrap="square" rtlCol="0">
            <a:spAutoFit/>
          </a:bodyPr>
          <a:lstStyle/>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IRGC 2006</a:t>
            </a:r>
          </a:p>
        </p:txBody>
      </p:sp>
      <p:sp>
        <p:nvSpPr>
          <p:cNvPr id="4" name="TextBox 3">
            <a:extLst>
              <a:ext uri="{FF2B5EF4-FFF2-40B4-BE49-F238E27FC236}">
                <a16:creationId xmlns:a16="http://schemas.microsoft.com/office/drawing/2014/main" id="{9A24A7D8-5D64-4833-82A3-C046FA2B36C7}"/>
              </a:ext>
            </a:extLst>
          </p:cNvPr>
          <p:cNvSpPr txBox="1"/>
          <p:nvPr/>
        </p:nvSpPr>
        <p:spPr>
          <a:xfrm>
            <a:off x="1150255" y="273767"/>
            <a:ext cx="4590145" cy="523220"/>
          </a:xfrm>
          <a:prstGeom prst="rect">
            <a:avLst/>
          </a:prstGeom>
          <a:noFill/>
        </p:spPr>
        <p:txBody>
          <a:bodyPr wrap="square" rtlCol="0">
            <a:spAutoFit/>
          </a:bodyPr>
          <a:lstStyle/>
          <a:p>
            <a:r>
              <a:rPr lang="en-US" sz="2800" dirty="0"/>
              <a:t>Translation Science</a:t>
            </a:r>
          </a:p>
        </p:txBody>
      </p:sp>
      <p:sp>
        <p:nvSpPr>
          <p:cNvPr id="5" name="Slide Number Placeholder 4">
            <a:extLst>
              <a:ext uri="{FF2B5EF4-FFF2-40B4-BE49-F238E27FC236}">
                <a16:creationId xmlns:a16="http://schemas.microsoft.com/office/drawing/2014/main" id="{F20EFB83-84C3-4194-A28A-858B4600E050}"/>
              </a:ext>
            </a:extLst>
          </p:cNvPr>
          <p:cNvSpPr>
            <a:spLocks noGrp="1"/>
          </p:cNvSpPr>
          <p:nvPr>
            <p:ph type="sldNum" sz="quarter" idx="12"/>
          </p:nvPr>
        </p:nvSpPr>
        <p:spPr/>
        <p:txBody>
          <a:bodyPr/>
          <a:lstStyle/>
          <a:p>
            <a:fld id="{65CB8815-8635-4F4E-8B74-DD7DA102DDAA}" type="slidenum">
              <a:rPr lang="en-US" smtClean="0"/>
              <a:t>34</a:t>
            </a:fld>
            <a:endParaRPr lang="en-US"/>
          </a:p>
        </p:txBody>
      </p:sp>
    </p:spTree>
    <p:extLst>
      <p:ext uri="{BB962C8B-B14F-4D97-AF65-F5344CB8AC3E}">
        <p14:creationId xmlns:p14="http://schemas.microsoft.com/office/powerpoint/2010/main" val="1332284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F143BC-C671-4773-BCB0-877138CC5DFC}"/>
              </a:ext>
            </a:extLst>
          </p:cNvPr>
          <p:cNvSpPr txBox="1"/>
          <p:nvPr/>
        </p:nvSpPr>
        <p:spPr>
          <a:xfrm>
            <a:off x="2781300" y="457200"/>
            <a:ext cx="6406243" cy="707886"/>
          </a:xfrm>
          <a:prstGeom prst="rect">
            <a:avLst/>
          </a:prstGeom>
          <a:noFill/>
        </p:spPr>
        <p:txBody>
          <a:bodyPr wrap="square" rtlCol="0">
            <a:spAutoFit/>
          </a:bodyPr>
          <a:lstStyle/>
          <a:p>
            <a:pPr algn="ctr"/>
            <a:r>
              <a:rPr lang="en-US" sz="4000" b="1" dirty="0"/>
              <a:t>Conclusions </a:t>
            </a:r>
          </a:p>
        </p:txBody>
      </p:sp>
      <p:sp>
        <p:nvSpPr>
          <p:cNvPr id="3" name="TextBox 2">
            <a:extLst>
              <a:ext uri="{FF2B5EF4-FFF2-40B4-BE49-F238E27FC236}">
                <a16:creationId xmlns:a16="http://schemas.microsoft.com/office/drawing/2014/main" id="{DF957758-B025-432B-9B4A-7CAEC5A24BD1}"/>
              </a:ext>
            </a:extLst>
          </p:cNvPr>
          <p:cNvSpPr txBox="1"/>
          <p:nvPr/>
        </p:nvSpPr>
        <p:spPr>
          <a:xfrm>
            <a:off x="1041400" y="1350143"/>
            <a:ext cx="10301513" cy="5262979"/>
          </a:xfrm>
          <a:prstGeom prst="rect">
            <a:avLst/>
          </a:prstGeom>
          <a:noFill/>
        </p:spPr>
        <p:txBody>
          <a:bodyPr wrap="square" rtlCol="0">
            <a:spAutoFit/>
          </a:bodyPr>
          <a:lstStyle/>
          <a:p>
            <a:pPr marL="457200" indent="-457200">
              <a:buFont typeface="Wingdings" panose="05000000000000000000" pitchFamily="2" charset="2"/>
              <a:buChar char="q"/>
            </a:pPr>
            <a:r>
              <a:rPr lang="en-US" sz="2800" dirty="0"/>
              <a:t>There are practically no examples of applied translation science to the ENM worker realm. </a:t>
            </a:r>
          </a:p>
          <a:p>
            <a:pPr marL="457200" indent="-457200">
              <a:buFont typeface="Wingdings" panose="05000000000000000000" pitchFamily="2" charset="2"/>
              <a:buChar char="q"/>
            </a:pPr>
            <a:endParaRPr lang="en-US" sz="2800" dirty="0"/>
          </a:p>
          <a:p>
            <a:pPr marL="457200" indent="-457200">
              <a:buFont typeface="Wingdings" panose="05000000000000000000" pitchFamily="2" charset="2"/>
              <a:buChar char="q"/>
            </a:pPr>
            <a:r>
              <a:rPr lang="en-US" sz="2800" dirty="0"/>
              <a:t>There is a need for translation science to be applied to ENM workers’ exposure</a:t>
            </a:r>
          </a:p>
          <a:p>
            <a:r>
              <a:rPr lang="en-US" sz="2800" dirty="0"/>
              <a:t> </a:t>
            </a:r>
          </a:p>
          <a:p>
            <a:pPr marL="457200" indent="-457200">
              <a:buFont typeface="Wingdings" panose="05000000000000000000" pitchFamily="2" charset="2"/>
              <a:buChar char="q"/>
            </a:pPr>
            <a:r>
              <a:rPr lang="en-US" sz="2800" dirty="0"/>
              <a:t>If OSH research on ENMs is to lead to worker protection: </a:t>
            </a:r>
          </a:p>
          <a:p>
            <a:pPr marL="914400" lvl="1" indent="-457200">
              <a:buFont typeface="Arial" panose="020B0604020202020204" pitchFamily="34" charset="0"/>
              <a:buChar char="•"/>
            </a:pPr>
            <a:r>
              <a:rPr lang="en-US" sz="2800" dirty="0"/>
              <a:t>More focus on distal end of research-to-impact continuum </a:t>
            </a:r>
          </a:p>
          <a:p>
            <a:pPr marL="914400" lvl="1" indent="-457200">
              <a:buFont typeface="Arial" panose="020B0604020202020204" pitchFamily="34" charset="0"/>
              <a:buChar char="•"/>
            </a:pPr>
            <a:r>
              <a:rPr lang="en-US" sz="2800" dirty="0"/>
              <a:t>Increase collaboration with specialists in translational science </a:t>
            </a:r>
          </a:p>
          <a:p>
            <a:pPr marL="914400" lvl="1" indent="-457200">
              <a:buFont typeface="Arial" panose="020B0604020202020204" pitchFamily="34" charset="0"/>
              <a:buChar char="•"/>
            </a:pPr>
            <a:r>
              <a:rPr lang="en-US" sz="2800" dirty="0"/>
              <a:t>Increase funding of translational science </a:t>
            </a:r>
          </a:p>
          <a:p>
            <a:pPr marL="914400" lvl="1" indent="-457200">
              <a:buFont typeface="Arial" panose="020B0604020202020204" pitchFamily="34" charset="0"/>
              <a:buChar char="•"/>
            </a:pPr>
            <a:r>
              <a:rPr lang="en-US" sz="2800" dirty="0"/>
              <a:t>Utilize findings of translational science research to improve impact</a:t>
            </a:r>
          </a:p>
        </p:txBody>
      </p:sp>
      <p:sp>
        <p:nvSpPr>
          <p:cNvPr id="4" name="Slide Number Placeholder 3">
            <a:extLst>
              <a:ext uri="{FF2B5EF4-FFF2-40B4-BE49-F238E27FC236}">
                <a16:creationId xmlns:a16="http://schemas.microsoft.com/office/drawing/2014/main" id="{B191B837-99ED-492A-9FD8-85674E65AE3E}"/>
              </a:ext>
            </a:extLst>
          </p:cNvPr>
          <p:cNvSpPr>
            <a:spLocks noGrp="1"/>
          </p:cNvSpPr>
          <p:nvPr>
            <p:ph type="sldNum" sz="quarter" idx="12"/>
          </p:nvPr>
        </p:nvSpPr>
        <p:spPr/>
        <p:txBody>
          <a:bodyPr/>
          <a:lstStyle/>
          <a:p>
            <a:fld id="{65CB8815-8635-4F4E-8B74-DD7DA102DDAA}" type="slidenum">
              <a:rPr lang="en-US" smtClean="0"/>
              <a:t>35</a:t>
            </a:fld>
            <a:endParaRPr lang="en-US"/>
          </a:p>
        </p:txBody>
      </p:sp>
    </p:spTree>
    <p:extLst>
      <p:ext uri="{BB962C8B-B14F-4D97-AF65-F5344CB8AC3E}">
        <p14:creationId xmlns:p14="http://schemas.microsoft.com/office/powerpoint/2010/main" val="3394922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2E02-F4E7-4A6D-8679-01BADF9BA08A}"/>
              </a:ext>
            </a:extLst>
          </p:cNvPr>
          <p:cNvSpPr>
            <a:spLocks noGrp="1"/>
          </p:cNvSpPr>
          <p:nvPr>
            <p:ph type="ctrTitle"/>
          </p:nvPr>
        </p:nvSpPr>
        <p:spPr>
          <a:xfrm>
            <a:off x="1304924" y="636587"/>
            <a:ext cx="10010775" cy="2479675"/>
          </a:xfrm>
        </p:spPr>
        <p:txBody>
          <a:bodyPr>
            <a:normAutofit/>
          </a:bodyPr>
          <a:lstStyle/>
          <a:p>
            <a:pPr algn="l"/>
            <a:r>
              <a:rPr lang="en-US" b="1" dirty="0"/>
              <a:t>Thank</a:t>
            </a:r>
            <a:r>
              <a:rPr lang="en-US" dirty="0"/>
              <a:t> </a:t>
            </a:r>
            <a:r>
              <a:rPr lang="en-US" b="1" dirty="0"/>
              <a:t>you!</a:t>
            </a:r>
          </a:p>
        </p:txBody>
      </p:sp>
      <p:sp>
        <p:nvSpPr>
          <p:cNvPr id="3" name="Subtitle 2">
            <a:extLst>
              <a:ext uri="{FF2B5EF4-FFF2-40B4-BE49-F238E27FC236}">
                <a16:creationId xmlns:a16="http://schemas.microsoft.com/office/drawing/2014/main" id="{CE03B309-EEEC-47BE-9E2F-1E9F4337F76C}"/>
              </a:ext>
            </a:extLst>
          </p:cNvPr>
          <p:cNvSpPr>
            <a:spLocks noGrp="1"/>
          </p:cNvSpPr>
          <p:nvPr>
            <p:ph type="subTitle" idx="1"/>
          </p:nvPr>
        </p:nvSpPr>
        <p:spPr>
          <a:xfrm>
            <a:off x="1304925" y="3621974"/>
            <a:ext cx="9363076" cy="1635825"/>
          </a:xfrm>
        </p:spPr>
        <p:txBody>
          <a:bodyPr>
            <a:normAutofit/>
          </a:bodyPr>
          <a:lstStyle/>
          <a:p>
            <a:pPr algn="l"/>
            <a:r>
              <a:rPr lang="en-US" sz="4800" dirty="0"/>
              <a:t>pschulte@cdc.gov</a:t>
            </a:r>
          </a:p>
        </p:txBody>
      </p:sp>
      <p:sp>
        <p:nvSpPr>
          <p:cNvPr id="4" name="TextBox 3">
            <a:extLst>
              <a:ext uri="{FF2B5EF4-FFF2-40B4-BE49-F238E27FC236}">
                <a16:creationId xmlns:a16="http://schemas.microsoft.com/office/drawing/2014/main" id="{2529F3E5-CD00-47D3-875B-385235E93A1A}"/>
              </a:ext>
            </a:extLst>
          </p:cNvPr>
          <p:cNvSpPr txBox="1"/>
          <p:nvPr/>
        </p:nvSpPr>
        <p:spPr>
          <a:xfrm>
            <a:off x="195262" y="5903090"/>
            <a:ext cx="9585345" cy="988832"/>
          </a:xfrm>
          <a:prstGeom prst="rect">
            <a:avLst/>
          </a:prstGeom>
          <a:noFill/>
        </p:spPr>
        <p:txBody>
          <a:bodyPr wrap="square" rtlCol="0">
            <a:spAutoFit/>
          </a:bodyPr>
          <a:lstStyle/>
          <a:p>
            <a:r>
              <a:rPr lang="en-US" sz="1400" dirty="0"/>
              <a:t>Disclaimer: Disclaimer: The findings and conclusions in this presentation are those of the author and do not necessarily represent the official position of the National Institute for Occupational Safety and Health, Centers for Disease Control and Prevention. </a:t>
            </a:r>
            <a:r>
              <a:rPr lang="en-US" sz="1400" i="1" dirty="0"/>
              <a:t>Total Worker Health</a:t>
            </a:r>
            <a:r>
              <a:rPr lang="en-US" sz="1400" dirty="0"/>
              <a:t>® is a registered trademark of the US Department of Health and Human Services. </a:t>
            </a:r>
          </a:p>
          <a:p>
            <a:endParaRPr lang="en-US" sz="1400" dirty="0"/>
          </a:p>
        </p:txBody>
      </p:sp>
      <p:pic>
        <p:nvPicPr>
          <p:cNvPr id="5" name="Picture 4">
            <a:extLst>
              <a:ext uri="{FF2B5EF4-FFF2-40B4-BE49-F238E27FC236}">
                <a16:creationId xmlns:a16="http://schemas.microsoft.com/office/drawing/2014/main" id="{D665D3C6-1D75-4D68-8516-6530E4EBF852}"/>
              </a:ext>
            </a:extLst>
          </p:cNvPr>
          <p:cNvPicPr>
            <a:picLocks noChangeAspect="1"/>
          </p:cNvPicPr>
          <p:nvPr/>
        </p:nvPicPr>
        <p:blipFill>
          <a:blip r:embed="rId2"/>
          <a:stretch>
            <a:fillRect/>
          </a:stretch>
        </p:blipFill>
        <p:spPr>
          <a:xfrm>
            <a:off x="9948862" y="6047006"/>
            <a:ext cx="2047875" cy="685800"/>
          </a:xfrm>
          <a:prstGeom prst="rect">
            <a:avLst/>
          </a:prstGeom>
          <a:effectLst>
            <a:softEdge rad="50800"/>
          </a:effectLst>
          <a:scene3d>
            <a:camera prst="orthographicFront"/>
            <a:lightRig rig="threePt" dir="t"/>
          </a:scene3d>
          <a:sp3d>
            <a:bevelT/>
          </a:sp3d>
        </p:spPr>
      </p:pic>
      <p:sp>
        <p:nvSpPr>
          <p:cNvPr id="6" name="Slide Number Placeholder 5">
            <a:extLst>
              <a:ext uri="{FF2B5EF4-FFF2-40B4-BE49-F238E27FC236}">
                <a16:creationId xmlns:a16="http://schemas.microsoft.com/office/drawing/2014/main" id="{C0BF64EF-AE98-4710-8157-7518DF9F5F65}"/>
              </a:ext>
            </a:extLst>
          </p:cNvPr>
          <p:cNvSpPr>
            <a:spLocks noGrp="1"/>
          </p:cNvSpPr>
          <p:nvPr>
            <p:ph type="sldNum" sz="quarter" idx="12"/>
          </p:nvPr>
        </p:nvSpPr>
        <p:spPr/>
        <p:txBody>
          <a:bodyPr/>
          <a:lstStyle/>
          <a:p>
            <a:fld id="{65CB8815-8635-4F4E-8B74-DD7DA102DDAA}" type="slidenum">
              <a:rPr lang="en-US" smtClean="0"/>
              <a:t>36</a:t>
            </a:fld>
            <a:endParaRPr lang="en-US"/>
          </a:p>
        </p:txBody>
      </p:sp>
    </p:spTree>
    <p:extLst>
      <p:ext uri="{BB962C8B-B14F-4D97-AF65-F5344CB8AC3E}">
        <p14:creationId xmlns:p14="http://schemas.microsoft.com/office/powerpoint/2010/main" val="1430003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3CF174-9440-46B6-B69C-F8FA20492079}"/>
              </a:ext>
            </a:extLst>
          </p:cNvPr>
          <p:cNvSpPr>
            <a:spLocks noGrp="1"/>
          </p:cNvSpPr>
          <p:nvPr>
            <p:ph type="sldNum" sz="quarter" idx="4294967295"/>
          </p:nvPr>
        </p:nvSpPr>
        <p:spPr>
          <a:xfrm>
            <a:off x="9448800" y="6356350"/>
            <a:ext cx="2133600" cy="365125"/>
          </a:xfrm>
          <a:prstGeom prst="rect">
            <a:avLst/>
          </a:prstGeom>
        </p:spPr>
        <p:txBody>
          <a:bodyPr/>
          <a:lstStyle/>
          <a:p>
            <a:pPr algn="r"/>
            <a:fld id="{A7EF2A78-4BE8-4215-97DB-C318B59AAFE5}" type="slidenum">
              <a:rPr lang="en-US" sz="1800" smtClean="0">
                <a:solidFill>
                  <a:schemeClr val="bg2">
                    <a:lumMod val="50000"/>
                  </a:schemeClr>
                </a:solidFill>
              </a:rPr>
              <a:pPr algn="r"/>
              <a:t>4</a:t>
            </a:fld>
            <a:endParaRPr lang="en-US" sz="1800" dirty="0">
              <a:solidFill>
                <a:schemeClr val="bg2">
                  <a:lumMod val="50000"/>
                </a:schemeClr>
              </a:solidFill>
            </a:endParaRPr>
          </a:p>
        </p:txBody>
      </p:sp>
      <p:sp>
        <p:nvSpPr>
          <p:cNvPr id="3" name="TextBox 2">
            <a:extLst>
              <a:ext uri="{FF2B5EF4-FFF2-40B4-BE49-F238E27FC236}">
                <a16:creationId xmlns:a16="http://schemas.microsoft.com/office/drawing/2014/main" id="{E93515F1-7FF9-4990-B6B7-5E72794D5925}"/>
              </a:ext>
            </a:extLst>
          </p:cNvPr>
          <p:cNvSpPr txBox="1"/>
          <p:nvPr/>
        </p:nvSpPr>
        <p:spPr>
          <a:xfrm>
            <a:off x="587829" y="794657"/>
            <a:ext cx="10994571" cy="6124754"/>
          </a:xfrm>
          <a:prstGeom prst="rect">
            <a:avLst/>
          </a:prstGeom>
          <a:noFill/>
        </p:spPr>
        <p:txBody>
          <a:bodyPr wrap="square" rtlCol="0">
            <a:spAutoFit/>
          </a:bodyPr>
          <a:lstStyle/>
          <a:p>
            <a:r>
              <a:rPr lang="en-US" sz="2800" dirty="0"/>
              <a:t>There has been a call to increase efforts to investigate factors that limit or </a:t>
            </a:r>
            <a:r>
              <a:rPr lang="en-US" sz="2800" b="1" dirty="0"/>
              <a:t>enhance</a:t>
            </a:r>
          </a:p>
          <a:p>
            <a:pPr marL="457200" indent="-457200">
              <a:buFont typeface="Arial" panose="020B0604020202020204" pitchFamily="34" charset="0"/>
              <a:buChar char="•"/>
            </a:pPr>
            <a:r>
              <a:rPr lang="en-US" sz="2800" dirty="0"/>
              <a:t>Development </a:t>
            </a:r>
          </a:p>
          <a:p>
            <a:pPr marL="457200" indent="-457200">
              <a:buFont typeface="Arial" panose="020B0604020202020204" pitchFamily="34" charset="0"/>
              <a:buChar char="•"/>
            </a:pPr>
            <a:r>
              <a:rPr lang="en-US" sz="2800" dirty="0"/>
              <a:t>Transfer </a:t>
            </a:r>
          </a:p>
          <a:p>
            <a:pPr marL="457200" indent="-457200">
              <a:buFont typeface="Arial" panose="020B0604020202020204" pitchFamily="34" charset="0"/>
              <a:buChar char="•"/>
            </a:pPr>
            <a:r>
              <a:rPr lang="en-US" sz="2800" dirty="0"/>
              <a:t>Use</a:t>
            </a:r>
          </a:p>
          <a:p>
            <a:r>
              <a:rPr lang="en-US" sz="2800" dirty="0"/>
              <a:t>Of OSH risk factor and intervention information and technology</a:t>
            </a:r>
          </a:p>
          <a:p>
            <a:pPr marL="457200" indent="-457200">
              <a:buFont typeface="Arial" panose="020B0604020202020204" pitchFamily="34" charset="0"/>
              <a:buChar char="•"/>
            </a:pPr>
            <a:endParaRPr lang="en-US" sz="2800" dirty="0"/>
          </a:p>
          <a:p>
            <a:endParaRPr lang="en-US" sz="2800" dirty="0"/>
          </a:p>
          <a:p>
            <a:endParaRPr lang="en-US" sz="2800" dirty="0"/>
          </a:p>
          <a:p>
            <a:endParaRPr lang="en-US" sz="2800" dirty="0"/>
          </a:p>
          <a:p>
            <a:endParaRPr lang="en-US" sz="2800" dirty="0"/>
          </a:p>
          <a:p>
            <a:r>
              <a:rPr lang="en-US" sz="2800" dirty="0"/>
              <a:t>Thus ensuring that this knowledge leads to improvements in workers’ health</a:t>
            </a:r>
          </a:p>
          <a:p>
            <a:pPr marL="457200" indent="-457200">
              <a:buFont typeface="Arial" panose="020B0604020202020204" pitchFamily="34" charset="0"/>
              <a:buChar char="•"/>
            </a:pPr>
            <a:endParaRPr lang="en-US" sz="2800" dirty="0"/>
          </a:p>
        </p:txBody>
      </p:sp>
      <p:sp>
        <p:nvSpPr>
          <p:cNvPr id="5" name="object 5">
            <a:extLst>
              <a:ext uri="{FF2B5EF4-FFF2-40B4-BE49-F238E27FC236}">
                <a16:creationId xmlns:a16="http://schemas.microsoft.com/office/drawing/2014/main" id="{E9963E3B-6965-4AC9-8CBF-7BD79FBB4F08}"/>
              </a:ext>
            </a:extLst>
          </p:cNvPr>
          <p:cNvSpPr/>
          <p:nvPr/>
        </p:nvSpPr>
        <p:spPr>
          <a:xfrm>
            <a:off x="4823792" y="3592286"/>
            <a:ext cx="2752666" cy="1828801"/>
          </a:xfrm>
          <a:custGeom>
            <a:avLst/>
            <a:gdLst/>
            <a:ahLst/>
            <a:cxnLst/>
            <a:rect l="l" t="t" r="r" b="b"/>
            <a:pathLst>
              <a:path w="1597659" h="1423670">
                <a:moveTo>
                  <a:pt x="1597152" y="852004"/>
                </a:moveTo>
                <a:lnTo>
                  <a:pt x="0" y="852004"/>
                </a:lnTo>
                <a:lnTo>
                  <a:pt x="798576" y="1423416"/>
                </a:lnTo>
                <a:lnTo>
                  <a:pt x="1597152" y="852004"/>
                </a:lnTo>
                <a:close/>
              </a:path>
              <a:path w="1597659" h="1423670">
                <a:moveTo>
                  <a:pt x="1229436" y="0"/>
                </a:moveTo>
                <a:lnTo>
                  <a:pt x="367715" y="0"/>
                </a:lnTo>
                <a:lnTo>
                  <a:pt x="367715" y="852004"/>
                </a:lnTo>
                <a:lnTo>
                  <a:pt x="1229436" y="852004"/>
                </a:lnTo>
                <a:lnTo>
                  <a:pt x="1229436" y="0"/>
                </a:lnTo>
                <a:close/>
              </a:path>
            </a:pathLst>
          </a:custGeom>
          <a:solidFill>
            <a:srgbClr val="FFC0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2678050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2377-6FC2-424F-8D7E-7A193CF5CAB3}"/>
              </a:ext>
            </a:extLst>
          </p:cNvPr>
          <p:cNvSpPr>
            <a:spLocks noGrp="1"/>
          </p:cNvSpPr>
          <p:nvPr>
            <p:ph type="title"/>
          </p:nvPr>
        </p:nvSpPr>
        <p:spPr>
          <a:xfrm>
            <a:off x="598714" y="587829"/>
            <a:ext cx="10983686" cy="696685"/>
          </a:xfrm>
        </p:spPr>
        <p:txBody>
          <a:bodyPr>
            <a:normAutofit/>
          </a:bodyPr>
          <a:lstStyle/>
          <a:p>
            <a:r>
              <a:rPr lang="en-US" sz="4000" b="1" dirty="0">
                <a:solidFill>
                  <a:schemeClr val="tx1"/>
                </a:solidFill>
              </a:rPr>
              <a:t>Translational Science </a:t>
            </a:r>
          </a:p>
        </p:txBody>
      </p:sp>
      <p:sp>
        <p:nvSpPr>
          <p:cNvPr id="6" name="Slide Number Placeholder 5">
            <a:extLst>
              <a:ext uri="{FF2B5EF4-FFF2-40B4-BE49-F238E27FC236}">
                <a16:creationId xmlns:a16="http://schemas.microsoft.com/office/drawing/2014/main" id="{B03CF174-9440-46B6-B69C-F8FA20492079}"/>
              </a:ext>
            </a:extLst>
          </p:cNvPr>
          <p:cNvSpPr>
            <a:spLocks noGrp="1"/>
          </p:cNvSpPr>
          <p:nvPr>
            <p:ph type="sldNum" sz="quarter" idx="4294967295"/>
          </p:nvPr>
        </p:nvSpPr>
        <p:spPr>
          <a:xfrm>
            <a:off x="9448800" y="6356350"/>
            <a:ext cx="2133600" cy="365125"/>
          </a:xfrm>
          <a:prstGeom prst="rect">
            <a:avLst/>
          </a:prstGeom>
        </p:spPr>
        <p:txBody>
          <a:bodyPr/>
          <a:lstStyle/>
          <a:p>
            <a:pPr algn="r"/>
            <a:fld id="{A7EF2A78-4BE8-4215-97DB-C318B59AAFE5}" type="slidenum">
              <a:rPr lang="en-US" sz="1800" smtClean="0">
                <a:solidFill>
                  <a:schemeClr val="bg2">
                    <a:lumMod val="50000"/>
                  </a:schemeClr>
                </a:solidFill>
              </a:rPr>
              <a:pPr algn="r"/>
              <a:t>5</a:t>
            </a:fld>
            <a:endParaRPr lang="en-US" sz="1800" dirty="0">
              <a:solidFill>
                <a:schemeClr val="bg2">
                  <a:lumMod val="50000"/>
                </a:schemeClr>
              </a:solidFill>
            </a:endParaRPr>
          </a:p>
        </p:txBody>
      </p:sp>
      <p:sp>
        <p:nvSpPr>
          <p:cNvPr id="3" name="TextBox 2">
            <a:extLst>
              <a:ext uri="{FF2B5EF4-FFF2-40B4-BE49-F238E27FC236}">
                <a16:creationId xmlns:a16="http://schemas.microsoft.com/office/drawing/2014/main" id="{50850BED-9306-45C3-AE0A-253669A06184}"/>
              </a:ext>
            </a:extLst>
          </p:cNvPr>
          <p:cNvSpPr txBox="1"/>
          <p:nvPr/>
        </p:nvSpPr>
        <p:spPr>
          <a:xfrm>
            <a:off x="685800" y="1621970"/>
            <a:ext cx="10613571" cy="4401205"/>
          </a:xfrm>
          <a:prstGeom prst="rect">
            <a:avLst/>
          </a:prstGeom>
          <a:noFill/>
        </p:spPr>
        <p:txBody>
          <a:bodyPr wrap="square" rtlCol="0">
            <a:spAutoFit/>
          </a:bodyPr>
          <a:lstStyle/>
          <a:p>
            <a:r>
              <a:rPr lang="en-US" sz="2800" dirty="0"/>
              <a:t>“…the application of scientific investigative approaches to study how the outputs of basic and applied research can be effectively translated into practice and have an impact.”</a:t>
            </a:r>
            <a:r>
              <a:rPr lang="en-US" sz="2800" dirty="0">
                <a:solidFill>
                  <a:srgbClr val="C00000"/>
                </a:solidFill>
              </a:rPr>
              <a:t>			</a:t>
            </a:r>
            <a:r>
              <a:rPr lang="en-US" sz="2800" dirty="0"/>
              <a:t>(Schulte et al., 2011)</a:t>
            </a:r>
          </a:p>
          <a:p>
            <a:endParaRPr lang="en-US" sz="2800" dirty="0"/>
          </a:p>
          <a:p>
            <a:r>
              <a:rPr lang="en-US" sz="2800" dirty="0"/>
              <a:t>“…comprehensive applied research that strives to translate the available knowledge and make it useful.”</a:t>
            </a:r>
          </a:p>
          <a:p>
            <a:r>
              <a:rPr lang="en-US" sz="2800" dirty="0"/>
              <a:t>								(Narayan et al., 2000)</a:t>
            </a:r>
          </a:p>
          <a:p>
            <a:endParaRPr lang="en-US" sz="2800" dirty="0"/>
          </a:p>
          <a:p>
            <a:r>
              <a:rPr lang="en-US" sz="2800" dirty="0"/>
              <a:t>“…research steps to take scientific discoveries ‘from the bench to the beside and back again.’”  					(Fort et al., 2017)</a:t>
            </a:r>
          </a:p>
        </p:txBody>
      </p:sp>
    </p:spTree>
    <p:extLst>
      <p:ext uri="{BB962C8B-B14F-4D97-AF65-F5344CB8AC3E}">
        <p14:creationId xmlns:p14="http://schemas.microsoft.com/office/powerpoint/2010/main" val="87811431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D8F1658-B511-4C17-80F9-7B388862477F}"/>
              </a:ext>
            </a:extLst>
          </p:cNvPr>
          <p:cNvSpPr>
            <a:spLocks noGrp="1"/>
          </p:cNvSpPr>
          <p:nvPr>
            <p:ph type="sldNum" sz="quarter" idx="12"/>
          </p:nvPr>
        </p:nvSpPr>
        <p:spPr/>
        <p:txBody>
          <a:bodyPr/>
          <a:lstStyle/>
          <a:p>
            <a:fld id="{65CB8815-8635-4F4E-8B74-DD7DA102DDAA}" type="slidenum">
              <a:rPr lang="en-US" smtClean="0"/>
              <a:t>6</a:t>
            </a:fld>
            <a:endParaRPr lang="en-US" dirty="0"/>
          </a:p>
        </p:txBody>
      </p:sp>
      <p:pic>
        <p:nvPicPr>
          <p:cNvPr id="3" name="Picture 2" descr="Diagram&#10;&#10;Description automatically generated">
            <a:extLst>
              <a:ext uri="{FF2B5EF4-FFF2-40B4-BE49-F238E27FC236}">
                <a16:creationId xmlns:a16="http://schemas.microsoft.com/office/drawing/2014/main" id="{D19583DC-20FE-4C57-BAA3-52ACA6A62CF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69122" y="136525"/>
            <a:ext cx="8453756" cy="6532448"/>
          </a:xfrm>
          <a:prstGeom prst="rect">
            <a:avLst/>
          </a:prstGeom>
        </p:spPr>
      </p:pic>
    </p:spTree>
    <p:extLst>
      <p:ext uri="{BB962C8B-B14F-4D97-AF65-F5344CB8AC3E}">
        <p14:creationId xmlns:p14="http://schemas.microsoft.com/office/powerpoint/2010/main" val="35222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2377-6FC2-424F-8D7E-7A193CF5CAB3}"/>
              </a:ext>
            </a:extLst>
          </p:cNvPr>
          <p:cNvSpPr>
            <a:spLocks noGrp="1"/>
          </p:cNvSpPr>
          <p:nvPr>
            <p:ph type="title"/>
          </p:nvPr>
        </p:nvSpPr>
        <p:spPr>
          <a:xfrm>
            <a:off x="631371" y="718458"/>
            <a:ext cx="10951029" cy="609600"/>
          </a:xfrm>
        </p:spPr>
        <p:txBody>
          <a:bodyPr>
            <a:normAutofit/>
          </a:bodyPr>
          <a:lstStyle/>
          <a:p>
            <a:r>
              <a:rPr lang="en-US" sz="4000" b="1" dirty="0">
                <a:solidFill>
                  <a:schemeClr val="tx1"/>
                </a:solidFill>
              </a:rPr>
              <a:t>Translational </a:t>
            </a:r>
            <a:r>
              <a:rPr lang="en-US" sz="4000" dirty="0">
                <a:solidFill>
                  <a:schemeClr val="tx1"/>
                </a:solidFill>
              </a:rPr>
              <a:t>science</a:t>
            </a:r>
            <a:r>
              <a:rPr lang="en-US" sz="4000" b="1" dirty="0">
                <a:solidFill>
                  <a:schemeClr val="tx1"/>
                </a:solidFill>
              </a:rPr>
              <a:t> in OSH builds on</a:t>
            </a:r>
          </a:p>
        </p:txBody>
      </p:sp>
      <p:sp>
        <p:nvSpPr>
          <p:cNvPr id="6" name="Slide Number Placeholder 5">
            <a:extLst>
              <a:ext uri="{FF2B5EF4-FFF2-40B4-BE49-F238E27FC236}">
                <a16:creationId xmlns:a16="http://schemas.microsoft.com/office/drawing/2014/main" id="{B03CF174-9440-46B6-B69C-F8FA20492079}"/>
              </a:ext>
            </a:extLst>
          </p:cNvPr>
          <p:cNvSpPr>
            <a:spLocks noGrp="1"/>
          </p:cNvSpPr>
          <p:nvPr>
            <p:ph type="sldNum" sz="quarter" idx="4294967295"/>
          </p:nvPr>
        </p:nvSpPr>
        <p:spPr>
          <a:xfrm>
            <a:off x="9448800" y="6356350"/>
            <a:ext cx="2133600" cy="365125"/>
          </a:xfrm>
          <a:prstGeom prst="rect">
            <a:avLst/>
          </a:prstGeom>
        </p:spPr>
        <p:txBody>
          <a:bodyPr/>
          <a:lstStyle/>
          <a:p>
            <a:pPr algn="r"/>
            <a:fld id="{A7EF2A78-4BE8-4215-97DB-C318B59AAFE5}" type="slidenum">
              <a:rPr lang="en-US" sz="1800" smtClean="0">
                <a:solidFill>
                  <a:schemeClr val="bg2">
                    <a:lumMod val="50000"/>
                  </a:schemeClr>
                </a:solidFill>
              </a:rPr>
              <a:pPr algn="r"/>
              <a:t>7</a:t>
            </a:fld>
            <a:endParaRPr lang="en-US" sz="1800" dirty="0">
              <a:solidFill>
                <a:schemeClr val="bg2">
                  <a:lumMod val="50000"/>
                </a:schemeClr>
              </a:solidFill>
            </a:endParaRPr>
          </a:p>
        </p:txBody>
      </p:sp>
      <p:sp>
        <p:nvSpPr>
          <p:cNvPr id="3" name="TextBox 2">
            <a:extLst>
              <a:ext uri="{FF2B5EF4-FFF2-40B4-BE49-F238E27FC236}">
                <a16:creationId xmlns:a16="http://schemas.microsoft.com/office/drawing/2014/main" id="{6BAFD61B-EB0A-4E7E-A974-322D1FF1D36F}"/>
              </a:ext>
            </a:extLst>
          </p:cNvPr>
          <p:cNvSpPr txBox="1"/>
          <p:nvPr/>
        </p:nvSpPr>
        <p:spPr>
          <a:xfrm>
            <a:off x="740228" y="1632856"/>
            <a:ext cx="10951029" cy="4585871"/>
          </a:xfrm>
          <a:prstGeom prst="rect">
            <a:avLst/>
          </a:prstGeom>
          <a:noFill/>
        </p:spPr>
        <p:txBody>
          <a:bodyPr wrap="square" rtlCol="0">
            <a:spAutoFit/>
          </a:bodyPr>
          <a:lstStyle/>
          <a:p>
            <a:pPr marL="457200" indent="-457200">
              <a:buFont typeface="Arial" panose="020B0604020202020204" pitchFamily="34" charset="0"/>
              <a:buChar char="•"/>
            </a:pPr>
            <a:r>
              <a:rPr lang="en-US" sz="3200" dirty="0"/>
              <a:t>NIH model (2003) and interpretation by Khoury et al. (2004)</a:t>
            </a:r>
          </a:p>
          <a:p>
            <a:pPr marL="914400" lvl="1" indent="-457200">
              <a:buFont typeface="Arial" panose="020B0604020202020204" pitchFamily="34" charset="0"/>
              <a:buChar char="•"/>
            </a:pPr>
            <a:r>
              <a:rPr lang="en-US" sz="2800" dirty="0"/>
              <a:t>“Bench-to-bedside”</a:t>
            </a:r>
          </a:p>
          <a:p>
            <a:pPr marL="914400" lvl="1" indent="-457200">
              <a:buFont typeface="Arial" panose="020B0604020202020204" pitchFamily="34" charset="0"/>
              <a:buChar char="•"/>
            </a:pPr>
            <a:r>
              <a:rPr lang="en-US" sz="2800" dirty="0"/>
              <a:t>4 phases: T1-T4</a:t>
            </a:r>
          </a:p>
          <a:p>
            <a:pPr marL="914400" lvl="1" indent="-457200">
              <a:buFont typeface="Arial" panose="020B0604020202020204" pitchFamily="34" charset="0"/>
              <a:buChar char="•"/>
            </a:pPr>
            <a:r>
              <a:rPr lang="en-US" sz="2800" dirty="0"/>
              <a:t>Characterized by moving findings to a larger scale</a:t>
            </a:r>
          </a:p>
          <a:p>
            <a:pPr marL="914400" lvl="1" indent="-457200">
              <a:buFont typeface="Arial" panose="020B0604020202020204" pitchFamily="34" charset="0"/>
              <a:buChar char="•"/>
            </a:pPr>
            <a:r>
              <a:rPr lang="en-US" sz="2800" dirty="0"/>
              <a:t>Focuses on how best to make those transitions</a:t>
            </a:r>
          </a:p>
          <a:p>
            <a:pPr marL="914400" lvl="1" indent="-457200">
              <a:buFont typeface="Arial" panose="020B0604020202020204" pitchFamily="34" charset="0"/>
              <a:buChar char="•"/>
            </a:pPr>
            <a:r>
              <a:rPr lang="en-US" sz="2800" dirty="0"/>
              <a:t>Also builds on: </a:t>
            </a:r>
          </a:p>
          <a:p>
            <a:pPr marL="1371600" lvl="2" indent="-457200">
              <a:buFont typeface="Arial" panose="020B0604020202020204" pitchFamily="34" charset="0"/>
              <a:buChar char="•"/>
            </a:pPr>
            <a:r>
              <a:rPr lang="en-US" sz="2400" dirty="0"/>
              <a:t>Westfall, Mold, &amp; Fagnan (2007). </a:t>
            </a:r>
          </a:p>
          <a:p>
            <a:pPr marL="1371600" lvl="2" indent="-457200">
              <a:buFont typeface="Arial" panose="020B0604020202020204" pitchFamily="34" charset="0"/>
              <a:buChar char="•"/>
            </a:pPr>
            <a:r>
              <a:rPr lang="en-US" sz="2400" dirty="0"/>
              <a:t>Public health model of Ogilvie et al. (2009)</a:t>
            </a:r>
          </a:p>
          <a:p>
            <a:pPr marL="1371600" lvl="2" indent="-457200">
              <a:buFont typeface="Arial" panose="020B0604020202020204" pitchFamily="34" charset="0"/>
              <a:buChar char="•"/>
            </a:pPr>
            <a:r>
              <a:rPr lang="en-US" sz="2400" dirty="0"/>
              <a:t>Knowledge to Action (Graham et al. 2006; Wilson et al. 2011)</a:t>
            </a:r>
          </a:p>
          <a:p>
            <a:pPr marL="1371600" lvl="2" indent="-457200">
              <a:buFont typeface="Arial" panose="020B0604020202020204" pitchFamily="34" charset="0"/>
              <a:buChar char="•"/>
            </a:pPr>
            <a:r>
              <a:rPr lang="en-US" sz="2400" dirty="0"/>
              <a:t>Knowledge Transfer and Exchange (</a:t>
            </a:r>
            <a:r>
              <a:rPr lang="en-US" sz="2400" dirty="0" err="1"/>
              <a:t>Lavic</a:t>
            </a:r>
            <a:r>
              <a:rPr lang="en-US" sz="2400" dirty="0"/>
              <a:t> et al. 2003; Van </a:t>
            </a:r>
            <a:r>
              <a:rPr lang="en-US" sz="2400" dirty="0" err="1"/>
              <a:t>Eerd</a:t>
            </a:r>
            <a:r>
              <a:rPr lang="en-US" sz="2400" dirty="0"/>
              <a:t> et al. 2011)</a:t>
            </a:r>
          </a:p>
          <a:p>
            <a:pPr marL="1371600" lvl="2" indent="-457200">
              <a:buFont typeface="Arial" panose="020B0604020202020204" pitchFamily="34" charset="0"/>
              <a:buChar char="•"/>
            </a:pPr>
            <a:r>
              <a:rPr lang="en-US" sz="2400" dirty="0"/>
              <a:t>Application by Lucas et al. (2014)</a:t>
            </a:r>
            <a:endParaRPr lang="en-US" sz="2800" dirty="0"/>
          </a:p>
        </p:txBody>
      </p:sp>
    </p:spTree>
    <p:extLst>
      <p:ext uri="{BB962C8B-B14F-4D97-AF65-F5344CB8AC3E}">
        <p14:creationId xmlns:p14="http://schemas.microsoft.com/office/powerpoint/2010/main" val="107934331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4345FB-12F9-45A5-811B-E7B2AA9DF03E}"/>
              </a:ext>
            </a:extLst>
          </p:cNvPr>
          <p:cNvSpPr>
            <a:spLocks noGrp="1"/>
          </p:cNvSpPr>
          <p:nvPr>
            <p:ph type="title"/>
          </p:nvPr>
        </p:nvSpPr>
        <p:spPr>
          <a:xfrm>
            <a:off x="1028700" y="1967266"/>
            <a:ext cx="2594610" cy="2547257"/>
          </a:xfrm>
          <a:noFill/>
        </p:spPr>
        <p:txBody>
          <a:bodyPr anchor="ctr">
            <a:normAutofit/>
          </a:bodyPr>
          <a:lstStyle/>
          <a:p>
            <a:pPr algn="ctr"/>
            <a:r>
              <a:rPr lang="en-US" sz="2800" dirty="0">
                <a:solidFill>
                  <a:srgbClr val="FFFFFF"/>
                </a:solidFill>
              </a:rPr>
              <a:t>Translational Research Cycle </a:t>
            </a:r>
          </a:p>
        </p:txBody>
      </p:sp>
      <p:pic>
        <p:nvPicPr>
          <p:cNvPr id="1026" name="Picture 2" descr="Logo, company name&#10;&#10;Description automatically generated">
            <a:extLst>
              <a:ext uri="{FF2B5EF4-FFF2-40B4-BE49-F238E27FC236}">
                <a16:creationId xmlns:a16="http://schemas.microsoft.com/office/drawing/2014/main" id="{47EBB982-C0C7-401A-A275-49E719767F1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2343150" y="1430261"/>
            <a:ext cx="7505700" cy="3621266"/>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A9B72430-EB00-458D-ADAB-CB813566A7F4}"/>
              </a:ext>
            </a:extLst>
          </p:cNvPr>
          <p:cNvSpPr>
            <a:spLocks noGrp="1"/>
          </p:cNvSpPr>
          <p:nvPr>
            <p:ph type="sldNum" sz="quarter" idx="12"/>
          </p:nvPr>
        </p:nvSpPr>
        <p:spPr>
          <a:xfrm>
            <a:off x="11034184" y="6356350"/>
            <a:ext cx="514349" cy="365125"/>
          </a:xfrm>
        </p:spPr>
        <p:txBody>
          <a:bodyPr>
            <a:normAutofit/>
          </a:bodyPr>
          <a:lstStyle/>
          <a:p>
            <a:pPr>
              <a:spcAft>
                <a:spcPts val="600"/>
              </a:spcAft>
            </a:pPr>
            <a:fld id="{65CB8815-8635-4F4E-8B74-DD7DA102DDAA}" type="slidenum">
              <a:rPr lang="en-US">
                <a:solidFill>
                  <a:schemeClr val="tx1">
                    <a:alpha val="80000"/>
                  </a:schemeClr>
                </a:solidFill>
              </a:rPr>
              <a:pPr>
                <a:spcAft>
                  <a:spcPts val="600"/>
                </a:spcAft>
              </a:pPr>
              <a:t>8</a:t>
            </a:fld>
            <a:endParaRPr lang="en-US" dirty="0">
              <a:solidFill>
                <a:schemeClr val="tx1">
                  <a:alpha val="80000"/>
                </a:schemeClr>
              </a:solidFill>
            </a:endParaRPr>
          </a:p>
        </p:txBody>
      </p:sp>
      <p:cxnSp>
        <p:nvCxnSpPr>
          <p:cNvPr id="6" name="Straight Arrow Connector 5">
            <a:extLst>
              <a:ext uri="{FF2B5EF4-FFF2-40B4-BE49-F238E27FC236}">
                <a16:creationId xmlns:a16="http://schemas.microsoft.com/office/drawing/2014/main" id="{E9E761F8-8EC1-451E-BC55-DB78AFC7B962}"/>
              </a:ext>
            </a:extLst>
          </p:cNvPr>
          <p:cNvCxnSpPr>
            <a:cxnSpLocks/>
          </p:cNvCxnSpPr>
          <p:nvPr/>
        </p:nvCxnSpPr>
        <p:spPr>
          <a:xfrm>
            <a:off x="3003705" y="5350510"/>
            <a:ext cx="6417579" cy="0"/>
          </a:xfrm>
          <a:prstGeom prst="straightConnector1">
            <a:avLst/>
          </a:prstGeom>
          <a:ln w="76200">
            <a:solidFill>
              <a:schemeClr val="accent2">
                <a:lumMod val="75000"/>
              </a:schemeClr>
            </a:solidFill>
            <a:headEnd type="triangle"/>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27092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Translational Research is </a:t>
            </a:r>
            <a:r>
              <a:rPr lang="en-US" sz="4000" b="1" u="sng" dirty="0">
                <a:latin typeface="+mn-lt"/>
              </a:rPr>
              <a:t>not:</a:t>
            </a:r>
          </a:p>
        </p:txBody>
      </p:sp>
      <p:sp>
        <p:nvSpPr>
          <p:cNvPr id="3" name="Content Placeholder 2"/>
          <p:cNvSpPr>
            <a:spLocks noGrp="1"/>
          </p:cNvSpPr>
          <p:nvPr>
            <p:ph idx="1"/>
          </p:nvPr>
        </p:nvSpPr>
        <p:spPr/>
        <p:txBody>
          <a:bodyPr/>
          <a:lstStyle/>
          <a:p>
            <a:pPr lvl="1"/>
            <a:r>
              <a:rPr lang="en-US" sz="2800" dirty="0"/>
              <a:t>r2p (research to practice)</a:t>
            </a:r>
          </a:p>
          <a:p>
            <a:pPr lvl="1"/>
            <a:r>
              <a:rPr lang="en-US" sz="2800" dirty="0"/>
              <a:t>Translation</a:t>
            </a:r>
          </a:p>
          <a:p>
            <a:pPr marL="0" indent="0">
              <a:buNone/>
            </a:pPr>
            <a:endParaRPr lang="en-US" dirty="0"/>
          </a:p>
          <a:p>
            <a:pPr marL="0" indent="0">
              <a:buNone/>
            </a:pPr>
            <a:r>
              <a:rPr lang="en-US" dirty="0"/>
              <a:t>Rather it is the study of these activities</a:t>
            </a:r>
          </a:p>
          <a:p>
            <a:endParaRPr lang="en-US" dirty="0"/>
          </a:p>
        </p:txBody>
      </p:sp>
      <p:sp>
        <p:nvSpPr>
          <p:cNvPr id="4" name="Slide Number Placeholder 3">
            <a:extLst>
              <a:ext uri="{FF2B5EF4-FFF2-40B4-BE49-F238E27FC236}">
                <a16:creationId xmlns:a16="http://schemas.microsoft.com/office/drawing/2014/main" id="{3160A96C-5591-412C-99EA-749230EBF066}"/>
              </a:ext>
            </a:extLst>
          </p:cNvPr>
          <p:cNvSpPr>
            <a:spLocks noGrp="1"/>
          </p:cNvSpPr>
          <p:nvPr>
            <p:ph type="sldNum" sz="quarter" idx="12"/>
          </p:nvPr>
        </p:nvSpPr>
        <p:spPr/>
        <p:txBody>
          <a:bodyPr/>
          <a:lstStyle/>
          <a:p>
            <a:fld id="{65CB8815-8635-4F4E-8B74-DD7DA102DDAA}" type="slidenum">
              <a:rPr lang="en-US" smtClean="0"/>
              <a:t>9</a:t>
            </a:fld>
            <a:endParaRPr lang="en-US"/>
          </a:p>
        </p:txBody>
      </p:sp>
    </p:spTree>
    <p:extLst>
      <p:ext uri="{BB962C8B-B14F-4D97-AF65-F5344CB8AC3E}">
        <p14:creationId xmlns:p14="http://schemas.microsoft.com/office/powerpoint/2010/main" val="3537310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2944</TotalTime>
  <Words>2357</Words>
  <Application>Microsoft Macintosh PowerPoint</Application>
  <PresentationFormat>Widescreen</PresentationFormat>
  <Paragraphs>337</Paragraphs>
  <Slides>36</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Arial Narrow</vt:lpstr>
      <vt:lpstr>Calibri</vt:lpstr>
      <vt:lpstr>Calibri Light</vt:lpstr>
      <vt:lpstr>Symbol</vt:lpstr>
      <vt:lpstr>Tahoma</vt:lpstr>
      <vt:lpstr>Times New Roman</vt:lpstr>
      <vt:lpstr>Wingdings</vt:lpstr>
      <vt:lpstr>Office Theme</vt:lpstr>
      <vt:lpstr>Applying Translational Science Approaches to Protect Workers Exposed to Nanomaterials</vt:lpstr>
      <vt:lpstr>The occupational safety and health (OSH) field has historically focused on the etiologic end of the research-to-practice continuum rather than the dissemination, implementation and public health impact end. </vt:lpstr>
      <vt:lpstr>PowerPoint Presentation</vt:lpstr>
      <vt:lpstr>PowerPoint Presentation</vt:lpstr>
      <vt:lpstr>Translational Science </vt:lpstr>
      <vt:lpstr>PowerPoint Presentation</vt:lpstr>
      <vt:lpstr>Translational science in OSH builds on</vt:lpstr>
      <vt:lpstr>Translational Research Cycle </vt:lpstr>
      <vt:lpstr>Translational Research is not:</vt:lpstr>
      <vt:lpstr>Phase 1: Efficacy Research</vt:lpstr>
      <vt:lpstr>PowerPoint Presentation</vt:lpstr>
      <vt:lpstr>Phase 2: Effectiveness Research</vt:lpstr>
      <vt:lpstr>Phase 3: Dissemination and Implementation Research</vt:lpstr>
      <vt:lpstr>Implementation Science</vt:lpstr>
      <vt:lpstr>PowerPoint Presentation</vt:lpstr>
      <vt:lpstr>D&amp;I Theories, Models and Framework (TMFs)</vt:lpstr>
      <vt:lpstr>PowerPoint Presentation</vt:lpstr>
      <vt:lpstr>Phase 4: Population Impact Research</vt:lpstr>
      <vt:lpstr>PowerPoint Presentation</vt:lpstr>
      <vt:lpstr>PowerPoint Presentation</vt:lpstr>
      <vt:lpstr>PowerPoint Presentation</vt:lpstr>
      <vt:lpstr>Quantitative Risk Assessment in Developing Recommended Exposure Limits for Nanoparticles</vt:lpstr>
      <vt:lpstr>Ultrafine (Nanoscale) TiO2</vt:lpstr>
      <vt:lpstr>Risk Assessment: Carbon Nanotubes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Translation Science Approaches to Protect Workers Exposed to Nanomaterials</dc:title>
  <dc:creator>Norton, Jo Ann (CDC/NIOSH/DSI)</dc:creator>
  <cp:lastModifiedBy>AV Matrix Staff 02</cp:lastModifiedBy>
  <cp:revision>90</cp:revision>
  <cp:lastPrinted>2021-09-22T19:13:15Z</cp:lastPrinted>
  <dcterms:created xsi:type="dcterms:W3CDTF">2021-09-14T23:42:26Z</dcterms:created>
  <dcterms:modified xsi:type="dcterms:W3CDTF">2021-11-18T09:44:53Z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2021-09-15T01:53:04Z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8827b9ba-f16b-44b8-ae42-991cfa262bcc</vt:lpwstr>
  </property>
  <property fmtid="{D5CDD505-2E9C-101B-9397-08002B2CF9AE}" pid="8" name="MSIP_Label_7b94a7b8-f06c-4dfe-bdcc-9b548fd58c31_ContentBits">
    <vt:lpwstr>0</vt:lpwstr>
  </property>
</Properties>
</file>