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78" r:id="rId4"/>
    <p:sldId id="282" r:id="rId5"/>
    <p:sldId id="281" r:id="rId6"/>
    <p:sldId id="9615" r:id="rId7"/>
    <p:sldId id="285" r:id="rId8"/>
    <p:sldId id="291" r:id="rId9"/>
    <p:sldId id="287" r:id="rId10"/>
    <p:sldId id="289" r:id="rId11"/>
    <p:sldId id="299" r:id="rId12"/>
    <p:sldId id="300" r:id="rId13"/>
    <p:sldId id="290" r:id="rId14"/>
    <p:sldId id="9616" r:id="rId15"/>
    <p:sldId id="301" r:id="rId16"/>
    <p:sldId id="293" r:id="rId17"/>
    <p:sldId id="295" r:id="rId18"/>
    <p:sldId id="296" r:id="rId19"/>
    <p:sldId id="297" r:id="rId20"/>
    <p:sldId id="279" r:id="rId21"/>
    <p:sldId id="284" r:id="rId22"/>
    <p:sldId id="286" r:id="rId23"/>
  </p:sldIdLst>
  <p:sldSz cx="12192000" cy="6858000"/>
  <p:notesSz cx="6808788" cy="99409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4" d="100"/>
          <a:sy n="124"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15BD3DC3-3B10-45EB-9DE1-7124F17C1B27}" type="datetimeFigureOut">
              <a:rPr lang="en-US" smtClean="0"/>
              <a:t>11/18/21</a:t>
            </a:fld>
            <a:endParaRPr lang="en-U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4D8CD38E-0C72-43C7-9444-9B615B09D8DC}" type="slidenum">
              <a:rPr lang="en-US" smtClean="0"/>
              <a:t>‹#›</a:t>
            </a:fld>
            <a:endParaRPr lang="en-US"/>
          </a:p>
        </p:txBody>
      </p:sp>
    </p:spTree>
    <p:extLst>
      <p:ext uri="{BB962C8B-B14F-4D97-AF65-F5344CB8AC3E}">
        <p14:creationId xmlns:p14="http://schemas.microsoft.com/office/powerpoint/2010/main" val="51331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8CD38E-0C72-43C7-9444-9B615B09D8DC}" type="slidenum">
              <a:rPr lang="en-US" smtClean="0"/>
              <a:t>5</a:t>
            </a:fld>
            <a:endParaRPr lang="en-US"/>
          </a:p>
        </p:txBody>
      </p:sp>
    </p:spTree>
    <p:extLst>
      <p:ext uri="{BB962C8B-B14F-4D97-AF65-F5344CB8AC3E}">
        <p14:creationId xmlns:p14="http://schemas.microsoft.com/office/powerpoint/2010/main" val="96648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58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24F82-86B1-4906-8DC1-93E98FD3BC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1D1ADF-50D1-47EC-B468-3BB5D533E5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2758B8-0B79-4654-B5F1-97A4ECEDEDE3}"/>
              </a:ext>
            </a:extLst>
          </p:cNvPr>
          <p:cNvSpPr>
            <a:spLocks noGrp="1"/>
          </p:cNvSpPr>
          <p:nvPr>
            <p:ph type="dt" sz="half" idx="10"/>
          </p:nvPr>
        </p:nvSpPr>
        <p:spPr/>
        <p:txBody>
          <a:bodyPr/>
          <a:lstStyle/>
          <a:p>
            <a:fld id="{42061D49-0DB1-45C1-B6C8-CC59CD80CB16}" type="datetime1">
              <a:rPr lang="en-US" smtClean="0"/>
              <a:t>11/18/21</a:t>
            </a:fld>
            <a:endParaRPr lang="en-US"/>
          </a:p>
        </p:txBody>
      </p:sp>
      <p:sp>
        <p:nvSpPr>
          <p:cNvPr id="5" name="Footer Placeholder 4">
            <a:extLst>
              <a:ext uri="{FF2B5EF4-FFF2-40B4-BE49-F238E27FC236}">
                <a16:creationId xmlns:a16="http://schemas.microsoft.com/office/drawing/2014/main" id="{362DF0C3-3A98-4EC9-BA08-D472AE523BEC}"/>
              </a:ext>
            </a:extLst>
          </p:cNvPr>
          <p:cNvSpPr>
            <a:spLocks noGrp="1"/>
          </p:cNvSpPr>
          <p:nvPr>
            <p:ph type="ftr" sz="quarter" idx="11"/>
          </p:nvPr>
        </p:nvSpPr>
        <p:spPr/>
        <p:txBody>
          <a:bodyPr/>
          <a:lstStyle/>
          <a:p>
            <a:r>
              <a:rPr lang="en-US" dirty="0"/>
              <a:t>Dr. Juergen Nolde Grace GmbH/SASforREACH GbR</a:t>
            </a:r>
          </a:p>
        </p:txBody>
      </p:sp>
      <p:sp>
        <p:nvSpPr>
          <p:cNvPr id="6" name="Slide Number Placeholder 5">
            <a:extLst>
              <a:ext uri="{FF2B5EF4-FFF2-40B4-BE49-F238E27FC236}">
                <a16:creationId xmlns:a16="http://schemas.microsoft.com/office/drawing/2014/main" id="{541702EF-E048-4E50-B252-BC89A0BCE90F}"/>
              </a:ext>
            </a:extLst>
          </p:cNvPr>
          <p:cNvSpPr>
            <a:spLocks noGrp="1"/>
          </p:cNvSpPr>
          <p:nvPr>
            <p:ph type="sldNum" sz="quarter" idx="12"/>
          </p:nvPr>
        </p:nvSpPr>
        <p:spPr/>
        <p:txBody>
          <a:bodyPr/>
          <a:lstStyle/>
          <a:p>
            <a:fld id="{870E0C5D-D8D3-456B-8031-FA7518F02999}" type="slidenum">
              <a:rPr lang="en-US" smtClean="0"/>
              <a:t>‹#›</a:t>
            </a:fld>
            <a:endParaRPr lang="en-US"/>
          </a:p>
        </p:txBody>
      </p:sp>
    </p:spTree>
    <p:extLst>
      <p:ext uri="{BB962C8B-B14F-4D97-AF65-F5344CB8AC3E}">
        <p14:creationId xmlns:p14="http://schemas.microsoft.com/office/powerpoint/2010/main" val="2516438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0068" y="365127"/>
            <a:ext cx="10063109" cy="108049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500068" y="1546947"/>
            <a:ext cx="10063109" cy="433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3" name="Picture 42"/>
          <p:cNvPicPr>
            <a:picLocks noChangeAspect="1"/>
          </p:cNvPicPr>
          <p:nvPr userDrawn="1"/>
        </p:nvPicPr>
        <p:blipFill>
          <a:blip r:embed="rId4"/>
          <a:stretch>
            <a:fillRect/>
          </a:stretch>
        </p:blipFill>
        <p:spPr>
          <a:xfrm>
            <a:off x="-28453" y="0"/>
            <a:ext cx="1442564" cy="6858000"/>
          </a:xfrm>
          <a:prstGeom prst="rect">
            <a:avLst/>
          </a:prstGeom>
        </p:spPr>
      </p:pic>
    </p:spTree>
    <p:extLst>
      <p:ext uri="{BB962C8B-B14F-4D97-AF65-F5344CB8AC3E}">
        <p14:creationId xmlns:p14="http://schemas.microsoft.com/office/powerpoint/2010/main" val="1488404130"/>
      </p:ext>
    </p:extLst>
  </p:cSld>
  <p:clrMap bg1="lt1" tx1="dk1" bg2="lt2" tx2="dk2" accent1="accent1" accent2="accent2" accent3="accent3" accent4="accent4" accent5="accent5" accent6="accent6" hlink="hlink" folHlink="folHlink"/>
  <p:sldLayoutIdLst>
    <p:sldLayoutId id="2147483662" r:id="rId1"/>
    <p:sldLayoutId id="2147483663" r:id="rId2"/>
  </p:sldLayoutIdLst>
  <p:hf hdr="0" ftr="0" dt="0"/>
  <p:txStyles>
    <p:titleStyle>
      <a:lvl1pPr algn="l" defTabSz="914400" rtl="0" eaLnBrk="1" latinLnBrk="0" hangingPunct="1">
        <a:lnSpc>
          <a:spcPct val="90000"/>
        </a:lnSpc>
        <a:spcBef>
          <a:spcPct val="0"/>
        </a:spcBef>
        <a:buNone/>
        <a:defRPr sz="3600" kern="1200">
          <a:solidFill>
            <a:srgbClr val="002060"/>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 Id="rId9" Type="http://schemas.openxmlformats.org/officeDocument/2006/relationships/hyperlink" Target="http://dx.doi.org/10.1089/aivt.2018.000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F83B-C3A3-42AC-891F-84E93112F55B}"/>
              </a:ext>
            </a:extLst>
          </p:cNvPr>
          <p:cNvSpPr>
            <a:spLocks noGrp="1"/>
          </p:cNvSpPr>
          <p:nvPr>
            <p:ph type="ctrTitle"/>
          </p:nvPr>
        </p:nvSpPr>
        <p:spPr/>
        <p:txBody>
          <a:bodyPr>
            <a:noAutofit/>
          </a:bodyPr>
          <a:lstStyle/>
          <a:p>
            <a:r>
              <a:rPr lang="en-US" sz="3600" b="1" dirty="0"/>
              <a:t>Acute Inhalation Toxicity Part 1: The challenge to create particulate aerosols for acute toxicity testing – a systematic approach</a:t>
            </a:r>
            <a:endParaRPr lang="en-US" sz="3600" dirty="0"/>
          </a:p>
        </p:txBody>
      </p:sp>
      <p:sp>
        <p:nvSpPr>
          <p:cNvPr id="3" name="Subtitle 2">
            <a:extLst>
              <a:ext uri="{FF2B5EF4-FFF2-40B4-BE49-F238E27FC236}">
                <a16:creationId xmlns:a16="http://schemas.microsoft.com/office/drawing/2014/main" id="{F18260BD-89E4-402C-B85F-6BFDB3976720}"/>
              </a:ext>
            </a:extLst>
          </p:cNvPr>
          <p:cNvSpPr>
            <a:spLocks noGrp="1"/>
          </p:cNvSpPr>
          <p:nvPr>
            <p:ph type="subTitle" idx="1"/>
          </p:nvPr>
        </p:nvSpPr>
        <p:spPr>
          <a:xfrm>
            <a:off x="1524000" y="3602038"/>
            <a:ext cx="9144000" cy="1692773"/>
          </a:xfrm>
        </p:spPr>
        <p:txBody>
          <a:bodyPr/>
          <a:lstStyle/>
          <a:p>
            <a:endParaRPr lang="en-US" dirty="0"/>
          </a:p>
          <a:p>
            <a:r>
              <a:rPr lang="en-US" dirty="0"/>
              <a:t>Juergen Nolde</a:t>
            </a:r>
          </a:p>
          <a:p>
            <a:r>
              <a:rPr lang="en-US" dirty="0"/>
              <a:t>Grace GmbH / SASforREACH GbR</a:t>
            </a:r>
          </a:p>
          <a:p>
            <a:endParaRPr lang="en-US" dirty="0"/>
          </a:p>
        </p:txBody>
      </p:sp>
      <p:sp>
        <p:nvSpPr>
          <p:cNvPr id="4" name="Footer Placeholder 3">
            <a:extLst>
              <a:ext uri="{FF2B5EF4-FFF2-40B4-BE49-F238E27FC236}">
                <a16:creationId xmlns:a16="http://schemas.microsoft.com/office/drawing/2014/main" id="{E9E1E4CB-6E6A-4DB2-A018-10FD4051A99A}"/>
              </a:ext>
            </a:extLst>
          </p:cNvPr>
          <p:cNvSpPr>
            <a:spLocks noGrp="1"/>
          </p:cNvSpPr>
          <p:nvPr>
            <p:ph type="ftr" sz="quarter" idx="11"/>
          </p:nvPr>
        </p:nvSpPr>
        <p:spPr/>
        <p:txBody>
          <a:bodyPr/>
          <a:lstStyle/>
          <a:p>
            <a:r>
              <a:rPr lang="en-US" dirty="0"/>
              <a:t>Dr. </a:t>
            </a:r>
          </a:p>
        </p:txBody>
      </p:sp>
      <p:sp>
        <p:nvSpPr>
          <p:cNvPr id="5" name="Slide Number Placeholder 4">
            <a:extLst>
              <a:ext uri="{FF2B5EF4-FFF2-40B4-BE49-F238E27FC236}">
                <a16:creationId xmlns:a16="http://schemas.microsoft.com/office/drawing/2014/main" id="{ECA0BFAC-B0EB-46BE-BA19-165F6C4F66F4}"/>
              </a:ext>
            </a:extLst>
          </p:cNvPr>
          <p:cNvSpPr>
            <a:spLocks noGrp="1"/>
          </p:cNvSpPr>
          <p:nvPr>
            <p:ph type="sldNum" sz="quarter" idx="12"/>
          </p:nvPr>
        </p:nvSpPr>
        <p:spPr/>
        <p:txBody>
          <a:bodyPr/>
          <a:lstStyle/>
          <a:p>
            <a:fld id="{870E0C5D-D8D3-456B-8031-FA7518F02999}" type="slidenum">
              <a:rPr lang="en-US" smtClean="0"/>
              <a:t>1</a:t>
            </a:fld>
            <a:endParaRPr lang="en-US"/>
          </a:p>
        </p:txBody>
      </p:sp>
      <p:pic>
        <p:nvPicPr>
          <p:cNvPr id="7" name="Picture 6">
            <a:extLst>
              <a:ext uri="{FF2B5EF4-FFF2-40B4-BE49-F238E27FC236}">
                <a16:creationId xmlns:a16="http://schemas.microsoft.com/office/drawing/2014/main" id="{5AD6CE76-EBDA-47B8-94A9-8A4206E709B8}"/>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649052" y="5964653"/>
            <a:ext cx="3297555" cy="626110"/>
          </a:xfrm>
          <a:prstGeom prst="rect">
            <a:avLst/>
          </a:prstGeom>
          <a:noFill/>
          <a:ln>
            <a:noFill/>
          </a:ln>
        </p:spPr>
      </p:pic>
      <p:pic>
        <p:nvPicPr>
          <p:cNvPr id="8" name="Picture 7">
            <a:extLst>
              <a:ext uri="{FF2B5EF4-FFF2-40B4-BE49-F238E27FC236}">
                <a16:creationId xmlns:a16="http://schemas.microsoft.com/office/drawing/2014/main" id="{88A1841C-A3C7-4364-B449-ECB231EC12A0}"/>
              </a:ext>
            </a:extLst>
          </p:cNvPr>
          <p:cNvPicPr/>
          <p:nvPr/>
        </p:nvPicPr>
        <p:blipFill>
          <a:blip r:embed="rId4" cstate="email">
            <a:extLst>
              <a:ext uri="{28A0092B-C50C-407E-A947-70E740481C1C}">
                <a14:useLocalDpi xmlns:a14="http://schemas.microsoft.com/office/drawing/2010/main"/>
              </a:ext>
            </a:extLst>
          </a:blip>
          <a:stretch>
            <a:fillRect/>
          </a:stretch>
        </p:blipFill>
        <p:spPr>
          <a:xfrm>
            <a:off x="7502574" y="5964653"/>
            <a:ext cx="2544104" cy="626111"/>
          </a:xfrm>
          <a:prstGeom prst="rect">
            <a:avLst/>
          </a:prstGeom>
        </p:spPr>
      </p:pic>
      <p:sp>
        <p:nvSpPr>
          <p:cNvPr id="9" name="Rectangle 8">
            <a:extLst>
              <a:ext uri="{FF2B5EF4-FFF2-40B4-BE49-F238E27FC236}">
                <a16:creationId xmlns:a16="http://schemas.microsoft.com/office/drawing/2014/main" id="{1BF83A78-17DB-4B50-AE1C-995572574E78}"/>
              </a:ext>
            </a:extLst>
          </p:cNvPr>
          <p:cNvSpPr/>
          <p:nvPr/>
        </p:nvSpPr>
        <p:spPr>
          <a:xfrm>
            <a:off x="7526020" y="6618400"/>
            <a:ext cx="2205550" cy="213585"/>
          </a:xfrm>
          <a:prstGeom prst="rect">
            <a:avLst/>
          </a:prstGeom>
        </p:spPr>
        <p:txBody>
          <a:bodyPr wrap="square">
            <a:spAutoFit/>
          </a:bodyPr>
          <a:lstStyle/>
          <a:p>
            <a:r>
              <a:rPr lang="pt-BR" sz="788" b="1" dirty="0">
                <a:solidFill>
                  <a:schemeClr val="tx1">
                    <a:lumMod val="65000"/>
                    <a:lumOff val="35000"/>
                  </a:schemeClr>
                </a:solidFill>
              </a:rPr>
              <a:t>EU Transparency Register n° 64879142323-90</a:t>
            </a:r>
            <a:endParaRPr lang="en-US" sz="788" b="1" dirty="0">
              <a:solidFill>
                <a:schemeClr val="tx1">
                  <a:lumMod val="65000"/>
                  <a:lumOff val="35000"/>
                </a:schemeClr>
              </a:solidFill>
            </a:endParaRPr>
          </a:p>
        </p:txBody>
      </p:sp>
      <p:pic>
        <p:nvPicPr>
          <p:cNvPr id="10" name="Picture 2" descr="Bildergebnis für amorphous silica silanol density pictures">
            <a:extLst>
              <a:ext uri="{FF2B5EF4-FFF2-40B4-BE49-F238E27FC236}">
                <a16:creationId xmlns:a16="http://schemas.microsoft.com/office/drawing/2014/main" id="{132D25D6-2356-44E8-BA2C-1160C28F485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06384" y="183901"/>
            <a:ext cx="2076091" cy="169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E39A5E1-05EA-4BA0-9204-163EB572D132}"/>
              </a:ext>
            </a:extLst>
          </p:cNvPr>
          <p:cNvSpPr txBox="1"/>
          <p:nvPr/>
        </p:nvSpPr>
        <p:spPr>
          <a:xfrm>
            <a:off x="8515350" y="522328"/>
            <a:ext cx="1933575" cy="369332"/>
          </a:xfrm>
          <a:prstGeom prst="rect">
            <a:avLst/>
          </a:prstGeom>
          <a:noFill/>
        </p:spPr>
        <p:txBody>
          <a:bodyPr wrap="square" rtlCol="0">
            <a:spAutoFit/>
          </a:bodyPr>
          <a:lstStyle/>
          <a:p>
            <a:r>
              <a:rPr lang="en-US" dirty="0"/>
              <a:t>SASforREACH GbR</a:t>
            </a:r>
          </a:p>
        </p:txBody>
      </p:sp>
      <p:pic>
        <p:nvPicPr>
          <p:cNvPr id="12" name="Picture 11">
            <a:extLst>
              <a:ext uri="{FF2B5EF4-FFF2-40B4-BE49-F238E27FC236}">
                <a16:creationId xmlns:a16="http://schemas.microsoft.com/office/drawing/2014/main" id="{C86B06F1-4DAE-48F2-A0C6-920301B3DB43}"/>
              </a:ext>
            </a:extLst>
          </p:cNvPr>
          <p:cNvPicPr>
            <a:picLocks noChangeAspect="1"/>
          </p:cNvPicPr>
          <p:nvPr/>
        </p:nvPicPr>
        <p:blipFill>
          <a:blip r:embed="rId6"/>
          <a:stretch>
            <a:fillRect/>
          </a:stretch>
        </p:blipFill>
        <p:spPr>
          <a:xfrm>
            <a:off x="1743075" y="522328"/>
            <a:ext cx="2442562" cy="1040861"/>
          </a:xfrm>
          <a:prstGeom prst="rect">
            <a:avLst/>
          </a:prstGeom>
        </p:spPr>
      </p:pic>
    </p:spTree>
    <p:extLst>
      <p:ext uri="{BB962C8B-B14F-4D97-AF65-F5344CB8AC3E}">
        <p14:creationId xmlns:p14="http://schemas.microsoft.com/office/powerpoint/2010/main" val="169638371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10</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pic>
        <p:nvPicPr>
          <p:cNvPr id="7" name="Grafik 2">
            <a:extLst>
              <a:ext uri="{FF2B5EF4-FFF2-40B4-BE49-F238E27FC236}">
                <a16:creationId xmlns:a16="http://schemas.microsoft.com/office/drawing/2014/main" id="{AF9F9FA4-6A5C-4EE3-AF0D-B95291BBC3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4096" y="1048246"/>
            <a:ext cx="6169670" cy="3571501"/>
          </a:xfrm>
          <a:prstGeom prst="rect">
            <a:avLst/>
          </a:prstGeom>
        </p:spPr>
      </p:pic>
      <p:sp>
        <p:nvSpPr>
          <p:cNvPr id="9" name="Rechteck 9">
            <a:extLst>
              <a:ext uri="{FF2B5EF4-FFF2-40B4-BE49-F238E27FC236}">
                <a16:creationId xmlns:a16="http://schemas.microsoft.com/office/drawing/2014/main" id="{3F9A777E-B178-46A1-B171-4409723FCBF3}"/>
              </a:ext>
            </a:extLst>
          </p:cNvPr>
          <p:cNvSpPr/>
          <p:nvPr/>
        </p:nvSpPr>
        <p:spPr>
          <a:xfrm>
            <a:off x="1156138" y="4553883"/>
            <a:ext cx="10635812" cy="1938992"/>
          </a:xfrm>
          <a:prstGeom prst="rect">
            <a:avLst/>
          </a:prstGeom>
        </p:spPr>
        <p:txBody>
          <a:bodyPr wrap="square">
            <a:spAutoFit/>
          </a:bodyPr>
          <a:lstStyle/>
          <a:p>
            <a:pPr marL="0" lvl="1" indent="0" defTabSz="158750"/>
            <a:r>
              <a:rPr lang="en-US" sz="2000" dirty="0">
                <a:solidFill>
                  <a:sysClr val="windowText" lastClr="000000"/>
                </a:solidFill>
                <a:latin typeface="Calibri" panose="020F0502020204030204"/>
              </a:rPr>
              <a:t>Particle size distribution (PSD) obtained from laser diffraction at the outlet of inhalation test unit for two different aerosol generator feed rates: </a:t>
            </a:r>
          </a:p>
          <a:p>
            <a:pPr marL="0" lvl="1" defTabSz="158750"/>
            <a:r>
              <a:rPr lang="en-US" sz="2000" dirty="0">
                <a:solidFill>
                  <a:sysClr val="windowText" lastClr="000000"/>
                </a:solidFill>
                <a:latin typeface="Calibri" panose="020F0502020204030204"/>
              </a:rPr>
              <a:t>Time slots of the PSD  measurement 5 min and 10 min after start of aerosol generation</a:t>
            </a:r>
          </a:p>
          <a:p>
            <a:pPr marL="342900" lvl="1" indent="-342900" defTabSz="158750">
              <a:buFont typeface="Arial" panose="020B0604020202020204" pitchFamily="34" charset="0"/>
              <a:buChar char="•"/>
            </a:pPr>
            <a:r>
              <a:rPr lang="en-US" sz="2000" dirty="0" err="1">
                <a:solidFill>
                  <a:sysClr val="windowText" lastClr="000000"/>
                </a:solidFill>
                <a:latin typeface="Calibri" panose="020F0502020204030204"/>
              </a:rPr>
              <a:t>Rodos</a:t>
            </a:r>
            <a:r>
              <a:rPr lang="en-US" sz="2000" dirty="0">
                <a:solidFill>
                  <a:sysClr val="windowText" lastClr="000000"/>
                </a:solidFill>
                <a:latin typeface="Calibri" panose="020F0502020204030204"/>
              </a:rPr>
              <a:t> 2.4 bar – optimum PSD at generation point </a:t>
            </a:r>
          </a:p>
          <a:p>
            <a:pPr marL="342900" lvl="1" indent="-342900" defTabSz="158750">
              <a:buFont typeface="Arial" panose="020B0604020202020204" pitchFamily="34" charset="0"/>
              <a:buChar char="•"/>
            </a:pPr>
            <a:r>
              <a:rPr lang="en-US" sz="2000" dirty="0">
                <a:solidFill>
                  <a:sysClr val="windowText" lastClr="000000"/>
                </a:solidFill>
                <a:latin typeface="Calibri" panose="020F0502020204030204"/>
              </a:rPr>
              <a:t>Tobas feed rate 50 % </a:t>
            </a:r>
            <a:r>
              <a:rPr lang="en-US" sz="2000" dirty="0">
                <a:solidFill>
                  <a:sysClr val="windowText" lastClr="000000"/>
                </a:solidFill>
                <a:latin typeface="Calibri" panose="020F0502020204030204"/>
                <a:sym typeface="Wingdings" panose="05000000000000000000" pitchFamily="2" charset="2"/>
              </a:rPr>
              <a:t>= 7600 mg/m³ at generator equivalent to approx. 5.5 g/m³ at inhalation port</a:t>
            </a:r>
          </a:p>
          <a:p>
            <a:pPr marL="342900" lvl="1" indent="-342900" defTabSz="158750">
              <a:buFont typeface="Arial" panose="020B0604020202020204" pitchFamily="34" charset="0"/>
              <a:buChar char="•"/>
            </a:pPr>
            <a:r>
              <a:rPr lang="en-US" sz="2000" dirty="0">
                <a:solidFill>
                  <a:sysClr val="windowText" lastClr="000000"/>
                </a:solidFill>
                <a:latin typeface="Calibri" panose="020F0502020204030204"/>
              </a:rPr>
              <a:t>Tobas feed rate 3.1 % </a:t>
            </a:r>
            <a:r>
              <a:rPr lang="en-US" sz="2000" dirty="0">
                <a:solidFill>
                  <a:sysClr val="windowText" lastClr="000000"/>
                </a:solidFill>
                <a:latin typeface="Calibri" panose="020F0502020204030204"/>
                <a:sym typeface="Wingdings" panose="05000000000000000000" pitchFamily="2" charset="2"/>
              </a:rPr>
              <a:t>= 700 mg/m³ at generator equivalent to approx. 0.5 g/m³ at inhalation port</a:t>
            </a:r>
            <a:endParaRPr lang="en-US" sz="2000" dirty="0">
              <a:solidFill>
                <a:sysClr val="windowText" lastClr="000000"/>
              </a:solidFill>
              <a:latin typeface="Calibri" panose="020F0502020204030204"/>
            </a:endParaRPr>
          </a:p>
        </p:txBody>
      </p:sp>
      <p:sp>
        <p:nvSpPr>
          <p:cNvPr id="2" name="TextBox 1">
            <a:extLst>
              <a:ext uri="{FF2B5EF4-FFF2-40B4-BE49-F238E27FC236}">
                <a16:creationId xmlns:a16="http://schemas.microsoft.com/office/drawing/2014/main" id="{D288FF06-E50F-4E6C-A56E-7E93F913ABAA}"/>
              </a:ext>
            </a:extLst>
          </p:cNvPr>
          <p:cNvSpPr txBox="1"/>
          <p:nvPr/>
        </p:nvSpPr>
        <p:spPr>
          <a:xfrm>
            <a:off x="9901646" y="1703952"/>
            <a:ext cx="1785257" cy="1200329"/>
          </a:xfrm>
          <a:prstGeom prst="rect">
            <a:avLst/>
          </a:prstGeom>
          <a:noFill/>
        </p:spPr>
        <p:txBody>
          <a:bodyPr wrap="square" rtlCol="0">
            <a:spAutoFit/>
          </a:bodyPr>
          <a:lstStyle/>
          <a:p>
            <a:r>
              <a:rPr lang="en-US" dirty="0"/>
              <a:t>Test material</a:t>
            </a:r>
          </a:p>
          <a:p>
            <a:r>
              <a:rPr lang="en-US" dirty="0"/>
              <a:t>Syloid® 244 FP</a:t>
            </a:r>
          </a:p>
          <a:p>
            <a:r>
              <a:rPr lang="en-US" dirty="0"/>
              <a:t>Silica gel</a:t>
            </a:r>
          </a:p>
          <a:p>
            <a:r>
              <a:rPr lang="en-US" dirty="0"/>
              <a:t>untreated</a:t>
            </a:r>
          </a:p>
        </p:txBody>
      </p:sp>
      <p:sp>
        <p:nvSpPr>
          <p:cNvPr id="10" name="Content Placeholder 2">
            <a:extLst>
              <a:ext uri="{FF2B5EF4-FFF2-40B4-BE49-F238E27FC236}">
                <a16:creationId xmlns:a16="http://schemas.microsoft.com/office/drawing/2014/main" id="{1243D8DF-AD23-429A-A464-CFD08E1ECF1A}"/>
              </a:ext>
            </a:extLst>
          </p:cNvPr>
          <p:cNvSpPr txBox="1">
            <a:spLocks/>
          </p:cNvSpPr>
          <p:nvPr/>
        </p:nvSpPr>
        <p:spPr>
          <a:xfrm>
            <a:off x="1416230" y="1048246"/>
            <a:ext cx="8924108" cy="150975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4. Transfer to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Inhalation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Test Unit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684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11</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pic>
        <p:nvPicPr>
          <p:cNvPr id="7" name="Grafik 3">
            <a:extLst>
              <a:ext uri="{FF2B5EF4-FFF2-40B4-BE49-F238E27FC236}">
                <a16:creationId xmlns:a16="http://schemas.microsoft.com/office/drawing/2014/main" id="{D86B1F7D-D341-49B3-958E-EBCA528A26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7449" y="912775"/>
            <a:ext cx="5213293" cy="3442396"/>
          </a:xfrm>
          <a:prstGeom prst="rect">
            <a:avLst/>
          </a:prstGeom>
        </p:spPr>
      </p:pic>
      <p:pic>
        <p:nvPicPr>
          <p:cNvPr id="9" name="Grafik 4">
            <a:extLst>
              <a:ext uri="{FF2B5EF4-FFF2-40B4-BE49-F238E27FC236}">
                <a16:creationId xmlns:a16="http://schemas.microsoft.com/office/drawing/2014/main" id="{BFBB9A4A-D62C-41B5-ABBA-5562D9E0DA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8483" y="1277452"/>
            <a:ext cx="5658585" cy="3679509"/>
          </a:xfrm>
          <a:prstGeom prst="rect">
            <a:avLst/>
          </a:prstGeom>
        </p:spPr>
      </p:pic>
      <p:pic>
        <p:nvPicPr>
          <p:cNvPr id="2" name="Picture 1">
            <a:extLst>
              <a:ext uri="{FF2B5EF4-FFF2-40B4-BE49-F238E27FC236}">
                <a16:creationId xmlns:a16="http://schemas.microsoft.com/office/drawing/2014/main" id="{DF2F1883-2E77-4C17-9601-48856BA7D0C3}"/>
              </a:ext>
            </a:extLst>
          </p:cNvPr>
          <p:cNvPicPr>
            <a:picLocks noChangeAspect="1"/>
          </p:cNvPicPr>
          <p:nvPr/>
        </p:nvPicPr>
        <p:blipFill>
          <a:blip r:embed="rId4"/>
          <a:stretch>
            <a:fillRect/>
          </a:stretch>
        </p:blipFill>
        <p:spPr>
          <a:xfrm>
            <a:off x="2037697" y="4286270"/>
            <a:ext cx="3551874" cy="2070736"/>
          </a:xfrm>
          <a:prstGeom prst="rect">
            <a:avLst/>
          </a:prstGeom>
        </p:spPr>
      </p:pic>
      <p:sp>
        <p:nvSpPr>
          <p:cNvPr id="3" name="TextBox 2">
            <a:extLst>
              <a:ext uri="{FF2B5EF4-FFF2-40B4-BE49-F238E27FC236}">
                <a16:creationId xmlns:a16="http://schemas.microsoft.com/office/drawing/2014/main" id="{B2BEF8B3-B6A7-43CB-8385-CCF323F5E6C7}"/>
              </a:ext>
            </a:extLst>
          </p:cNvPr>
          <p:cNvSpPr txBox="1"/>
          <p:nvPr/>
        </p:nvSpPr>
        <p:spPr>
          <a:xfrm rot="16200000">
            <a:off x="665819" y="4635422"/>
            <a:ext cx="2342606" cy="276999"/>
          </a:xfrm>
          <a:prstGeom prst="rect">
            <a:avLst/>
          </a:prstGeom>
          <a:noFill/>
        </p:spPr>
        <p:txBody>
          <a:bodyPr wrap="square" rtlCol="0">
            <a:spAutoFit/>
          </a:bodyPr>
          <a:lstStyle/>
          <a:p>
            <a:r>
              <a:rPr lang="en-US" sz="1200" dirty="0"/>
              <a:t>Concentration [mg/l] </a:t>
            </a:r>
          </a:p>
        </p:txBody>
      </p:sp>
      <p:sp>
        <p:nvSpPr>
          <p:cNvPr id="10" name="TextBox 9">
            <a:extLst>
              <a:ext uri="{FF2B5EF4-FFF2-40B4-BE49-F238E27FC236}">
                <a16:creationId xmlns:a16="http://schemas.microsoft.com/office/drawing/2014/main" id="{2BCD0E29-2459-45FF-8AEE-80D658AD2FCB}"/>
              </a:ext>
            </a:extLst>
          </p:cNvPr>
          <p:cNvSpPr txBox="1"/>
          <p:nvPr/>
        </p:nvSpPr>
        <p:spPr>
          <a:xfrm>
            <a:off x="3305174" y="6357006"/>
            <a:ext cx="1550126" cy="276999"/>
          </a:xfrm>
          <a:prstGeom prst="rect">
            <a:avLst/>
          </a:prstGeom>
          <a:noFill/>
        </p:spPr>
        <p:txBody>
          <a:bodyPr wrap="square" rtlCol="0">
            <a:spAutoFit/>
          </a:bodyPr>
          <a:lstStyle/>
          <a:p>
            <a:r>
              <a:rPr lang="en-US" sz="1200" dirty="0"/>
              <a:t>Time [min]</a:t>
            </a:r>
          </a:p>
        </p:txBody>
      </p:sp>
      <p:sp>
        <p:nvSpPr>
          <p:cNvPr id="11" name="TextBox 10">
            <a:extLst>
              <a:ext uri="{FF2B5EF4-FFF2-40B4-BE49-F238E27FC236}">
                <a16:creationId xmlns:a16="http://schemas.microsoft.com/office/drawing/2014/main" id="{0AB72BBA-3E0A-47D4-A02B-6A86DAB18441}"/>
              </a:ext>
            </a:extLst>
          </p:cNvPr>
          <p:cNvSpPr txBox="1"/>
          <p:nvPr/>
        </p:nvSpPr>
        <p:spPr>
          <a:xfrm>
            <a:off x="6853917" y="912775"/>
            <a:ext cx="4275909" cy="646331"/>
          </a:xfrm>
          <a:prstGeom prst="rect">
            <a:avLst/>
          </a:prstGeom>
          <a:noFill/>
        </p:spPr>
        <p:txBody>
          <a:bodyPr wrap="square" rtlCol="0">
            <a:spAutoFit/>
          </a:bodyPr>
          <a:lstStyle/>
          <a:p>
            <a:r>
              <a:rPr lang="en-US" dirty="0"/>
              <a:t>Syloid® 244 FP pre-test in the inhalation test unit Fraunhofer</a:t>
            </a:r>
          </a:p>
        </p:txBody>
      </p:sp>
      <p:sp>
        <p:nvSpPr>
          <p:cNvPr id="12" name="TextBox 11">
            <a:extLst>
              <a:ext uri="{FF2B5EF4-FFF2-40B4-BE49-F238E27FC236}">
                <a16:creationId xmlns:a16="http://schemas.microsoft.com/office/drawing/2014/main" id="{A7158EF1-343A-45B3-97A7-9B350E137209}"/>
              </a:ext>
            </a:extLst>
          </p:cNvPr>
          <p:cNvSpPr txBox="1"/>
          <p:nvPr/>
        </p:nvSpPr>
        <p:spPr>
          <a:xfrm>
            <a:off x="5564050" y="4332436"/>
            <a:ext cx="1829527" cy="1200329"/>
          </a:xfrm>
          <a:prstGeom prst="rect">
            <a:avLst/>
          </a:prstGeom>
          <a:noFill/>
        </p:spPr>
        <p:txBody>
          <a:bodyPr wrap="square" rtlCol="0">
            <a:spAutoFit/>
          </a:bodyPr>
          <a:lstStyle/>
          <a:p>
            <a:r>
              <a:rPr lang="en-US" dirty="0"/>
              <a:t>Determined losses - feed rate 50% previously done in Dresden</a:t>
            </a:r>
          </a:p>
        </p:txBody>
      </p:sp>
    </p:spTree>
    <p:extLst>
      <p:ext uri="{BB962C8B-B14F-4D97-AF65-F5344CB8AC3E}">
        <p14:creationId xmlns:p14="http://schemas.microsoft.com/office/powerpoint/2010/main" val="3657164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12</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pic>
        <p:nvPicPr>
          <p:cNvPr id="2" name="Picture 1">
            <a:extLst>
              <a:ext uri="{FF2B5EF4-FFF2-40B4-BE49-F238E27FC236}">
                <a16:creationId xmlns:a16="http://schemas.microsoft.com/office/drawing/2014/main" id="{6F44B751-962A-4B75-8A10-0DF1FA6B22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7520" y="889843"/>
            <a:ext cx="3247851" cy="2166723"/>
          </a:xfrm>
          <a:prstGeom prst="rect">
            <a:avLst/>
          </a:prstGeom>
        </p:spPr>
      </p:pic>
      <p:pic>
        <p:nvPicPr>
          <p:cNvPr id="3" name="Picture 2">
            <a:extLst>
              <a:ext uri="{FF2B5EF4-FFF2-40B4-BE49-F238E27FC236}">
                <a16:creationId xmlns:a16="http://schemas.microsoft.com/office/drawing/2014/main" id="{DA707A16-3693-40F4-B5BB-B9F56E170A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5191" y="3254761"/>
            <a:ext cx="2321371" cy="2009581"/>
          </a:xfrm>
          <a:prstGeom prst="rect">
            <a:avLst/>
          </a:prstGeom>
        </p:spPr>
      </p:pic>
      <p:pic>
        <p:nvPicPr>
          <p:cNvPr id="9" name="Picture 8">
            <a:extLst>
              <a:ext uri="{FF2B5EF4-FFF2-40B4-BE49-F238E27FC236}">
                <a16:creationId xmlns:a16="http://schemas.microsoft.com/office/drawing/2014/main" id="{C079E8F3-6926-4744-BFB7-0F3810736D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4222" y="889843"/>
            <a:ext cx="4471901" cy="4729837"/>
          </a:xfrm>
          <a:prstGeom prst="rect">
            <a:avLst/>
          </a:prstGeom>
        </p:spPr>
      </p:pic>
      <p:sp>
        <p:nvSpPr>
          <p:cNvPr id="7" name="Rectangle 6">
            <a:extLst>
              <a:ext uri="{FF2B5EF4-FFF2-40B4-BE49-F238E27FC236}">
                <a16:creationId xmlns:a16="http://schemas.microsoft.com/office/drawing/2014/main" id="{192EF64A-50F5-47EE-93C1-7DE70091AEB9}"/>
              </a:ext>
            </a:extLst>
          </p:cNvPr>
          <p:cNvSpPr/>
          <p:nvPr/>
        </p:nvSpPr>
        <p:spPr>
          <a:xfrm>
            <a:off x="9318171" y="1238320"/>
            <a:ext cx="2291297" cy="3693319"/>
          </a:xfrm>
          <a:prstGeom prst="rect">
            <a:avLst/>
          </a:prstGeom>
        </p:spPr>
        <p:txBody>
          <a:bodyPr wrap="square">
            <a:spAutoFit/>
          </a:bodyPr>
          <a:lstStyle/>
          <a:p>
            <a:r>
              <a:rPr lang="en-US" dirty="0"/>
              <a:t>Test unit after 240 min run with</a:t>
            </a:r>
          </a:p>
          <a:p>
            <a:r>
              <a:rPr lang="en-US" dirty="0"/>
              <a:t>Syloid® 244 FP, coating and precipitation of coarse material can even at the concertation 700 mg/m3 found, however the airborne particle size is only impacted slightly.</a:t>
            </a:r>
          </a:p>
          <a:p>
            <a:r>
              <a:rPr lang="en-US" dirty="0"/>
              <a:t>Concentration at port is at 500 mg/m3. </a:t>
            </a:r>
          </a:p>
        </p:txBody>
      </p:sp>
      <p:sp>
        <p:nvSpPr>
          <p:cNvPr id="10" name="TextBox 9">
            <a:extLst>
              <a:ext uri="{FF2B5EF4-FFF2-40B4-BE49-F238E27FC236}">
                <a16:creationId xmlns:a16="http://schemas.microsoft.com/office/drawing/2014/main" id="{5BD50E80-2887-4D22-8370-FC0084A35EAE}"/>
              </a:ext>
            </a:extLst>
          </p:cNvPr>
          <p:cNvSpPr txBox="1"/>
          <p:nvPr/>
        </p:nvSpPr>
        <p:spPr>
          <a:xfrm>
            <a:off x="7551832" y="2215790"/>
            <a:ext cx="143691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Animal Port</a:t>
            </a:r>
          </a:p>
        </p:txBody>
      </p:sp>
      <p:sp>
        <p:nvSpPr>
          <p:cNvPr id="11" name="TextBox 10">
            <a:extLst>
              <a:ext uri="{FF2B5EF4-FFF2-40B4-BE49-F238E27FC236}">
                <a16:creationId xmlns:a16="http://schemas.microsoft.com/office/drawing/2014/main" id="{7BAF92B1-7CD4-45AF-8164-5AC8B6EA23CE}"/>
              </a:ext>
            </a:extLst>
          </p:cNvPr>
          <p:cNvSpPr txBox="1"/>
          <p:nvPr/>
        </p:nvSpPr>
        <p:spPr>
          <a:xfrm>
            <a:off x="1893963" y="1118509"/>
            <a:ext cx="143691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Animal Port</a:t>
            </a:r>
          </a:p>
        </p:txBody>
      </p:sp>
      <p:sp>
        <p:nvSpPr>
          <p:cNvPr id="12" name="TextBox 11">
            <a:extLst>
              <a:ext uri="{FF2B5EF4-FFF2-40B4-BE49-F238E27FC236}">
                <a16:creationId xmlns:a16="http://schemas.microsoft.com/office/drawing/2014/main" id="{05196904-7ED0-4839-B45B-E8CC3D89C468}"/>
              </a:ext>
            </a:extLst>
          </p:cNvPr>
          <p:cNvSpPr txBox="1"/>
          <p:nvPr/>
        </p:nvSpPr>
        <p:spPr>
          <a:xfrm>
            <a:off x="5316348" y="999411"/>
            <a:ext cx="1559304"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rPr>
              <a:t>Connection hose from aerosol generator to test unit</a:t>
            </a:r>
          </a:p>
        </p:txBody>
      </p:sp>
      <p:sp>
        <p:nvSpPr>
          <p:cNvPr id="13" name="TextBox 12">
            <a:extLst>
              <a:ext uri="{FF2B5EF4-FFF2-40B4-BE49-F238E27FC236}">
                <a16:creationId xmlns:a16="http://schemas.microsoft.com/office/drawing/2014/main" id="{567009ED-0CF6-4B29-BA6F-9AB4C36D7335}"/>
              </a:ext>
            </a:extLst>
          </p:cNvPr>
          <p:cNvSpPr txBox="1"/>
          <p:nvPr/>
        </p:nvSpPr>
        <p:spPr>
          <a:xfrm>
            <a:off x="5329645" y="2793096"/>
            <a:ext cx="1532709"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Distribution chamber to ports</a:t>
            </a:r>
          </a:p>
        </p:txBody>
      </p:sp>
      <p:sp>
        <p:nvSpPr>
          <p:cNvPr id="14" name="TextBox 13">
            <a:extLst>
              <a:ext uri="{FF2B5EF4-FFF2-40B4-BE49-F238E27FC236}">
                <a16:creationId xmlns:a16="http://schemas.microsoft.com/office/drawing/2014/main" id="{034806C3-399C-43B2-A951-FB2B83F05FBE}"/>
              </a:ext>
            </a:extLst>
          </p:cNvPr>
          <p:cNvSpPr txBox="1"/>
          <p:nvPr/>
        </p:nvSpPr>
        <p:spPr>
          <a:xfrm>
            <a:off x="1707521" y="3347094"/>
            <a:ext cx="1809797" cy="369332"/>
          </a:xfrm>
          <a:prstGeom prst="rect">
            <a:avLst/>
          </a:prstGeom>
          <a:noFill/>
        </p:spPr>
        <p:txBody>
          <a:bodyPr wrap="square" rtlCol="0">
            <a:spAutoFit/>
          </a:bodyPr>
          <a:lstStyle/>
          <a:p>
            <a:r>
              <a:rPr lang="en-US" b="1" dirty="0"/>
              <a:t>Test unit outlet</a:t>
            </a:r>
          </a:p>
        </p:txBody>
      </p:sp>
      <p:sp>
        <p:nvSpPr>
          <p:cNvPr id="15" name="TextBox 14">
            <a:extLst>
              <a:ext uri="{FF2B5EF4-FFF2-40B4-BE49-F238E27FC236}">
                <a16:creationId xmlns:a16="http://schemas.microsoft.com/office/drawing/2014/main" id="{650F3A67-D91F-4F59-941C-EC28C4B3FF79}"/>
              </a:ext>
            </a:extLst>
          </p:cNvPr>
          <p:cNvSpPr txBox="1"/>
          <p:nvPr/>
        </p:nvSpPr>
        <p:spPr>
          <a:xfrm>
            <a:off x="1325190" y="5350618"/>
            <a:ext cx="3068605" cy="923330"/>
          </a:xfrm>
          <a:prstGeom prst="rect">
            <a:avLst/>
          </a:prstGeom>
          <a:noFill/>
        </p:spPr>
        <p:txBody>
          <a:bodyPr wrap="square" rtlCol="0">
            <a:spAutoFit/>
          </a:bodyPr>
          <a:lstStyle/>
          <a:p>
            <a:r>
              <a:rPr lang="en-US" dirty="0"/>
              <a:t>Material deposition at a test concentration of 7600 mg/m</a:t>
            </a:r>
            <a:r>
              <a:rPr lang="en-US" baseline="30000" dirty="0"/>
              <a:t>3</a:t>
            </a:r>
            <a:r>
              <a:rPr lang="en-US" dirty="0"/>
              <a:t> 25 minutes</a:t>
            </a:r>
          </a:p>
        </p:txBody>
      </p:sp>
      <p:sp>
        <p:nvSpPr>
          <p:cNvPr id="16" name="TextBox 15">
            <a:extLst>
              <a:ext uri="{FF2B5EF4-FFF2-40B4-BE49-F238E27FC236}">
                <a16:creationId xmlns:a16="http://schemas.microsoft.com/office/drawing/2014/main" id="{ED11A088-851F-447F-B932-C78150EE0FE0}"/>
              </a:ext>
            </a:extLst>
          </p:cNvPr>
          <p:cNvSpPr txBox="1"/>
          <p:nvPr/>
        </p:nvSpPr>
        <p:spPr>
          <a:xfrm>
            <a:off x="5234222" y="5574937"/>
            <a:ext cx="3631475" cy="253916"/>
          </a:xfrm>
          <a:prstGeom prst="rect">
            <a:avLst/>
          </a:prstGeom>
          <a:noFill/>
        </p:spPr>
        <p:txBody>
          <a:bodyPr wrap="square" rtlCol="0">
            <a:spAutoFit/>
          </a:bodyPr>
          <a:lstStyle/>
          <a:p>
            <a:r>
              <a:rPr lang="en-US" sz="1050" dirty="0"/>
              <a:t>Photos TU Dresden</a:t>
            </a:r>
          </a:p>
        </p:txBody>
      </p:sp>
    </p:spTree>
    <p:extLst>
      <p:ext uri="{BB962C8B-B14F-4D97-AF65-F5344CB8AC3E}">
        <p14:creationId xmlns:p14="http://schemas.microsoft.com/office/powerpoint/2010/main" val="3173736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13</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pic>
        <p:nvPicPr>
          <p:cNvPr id="7" name="Content Placeholder 1">
            <a:extLst>
              <a:ext uri="{FF2B5EF4-FFF2-40B4-BE49-F238E27FC236}">
                <a16:creationId xmlns:a16="http://schemas.microsoft.com/office/drawing/2014/main" id="{B79F6242-CF7F-4EBB-9FFA-99B8D9BE9701}"/>
              </a:ext>
            </a:extLst>
          </p:cNvPr>
          <p:cNvPicPr>
            <a:picLocks noChangeAspect="1"/>
          </p:cNvPicPr>
          <p:nvPr/>
        </p:nvPicPr>
        <p:blipFill>
          <a:blip r:embed="rId2"/>
          <a:stretch>
            <a:fillRect/>
          </a:stretch>
        </p:blipFill>
        <p:spPr>
          <a:xfrm>
            <a:off x="1599340" y="1764889"/>
            <a:ext cx="5108193" cy="3328222"/>
          </a:xfrm>
          <a:prstGeom prst="rect">
            <a:avLst/>
          </a:prstGeom>
        </p:spPr>
      </p:pic>
      <p:sp>
        <p:nvSpPr>
          <p:cNvPr id="9" name="TextBox 8">
            <a:extLst>
              <a:ext uri="{FF2B5EF4-FFF2-40B4-BE49-F238E27FC236}">
                <a16:creationId xmlns:a16="http://schemas.microsoft.com/office/drawing/2014/main" id="{391D249E-3F14-4F95-A087-7FB5F0CC56D8}"/>
              </a:ext>
            </a:extLst>
          </p:cNvPr>
          <p:cNvSpPr txBox="1"/>
          <p:nvPr/>
        </p:nvSpPr>
        <p:spPr>
          <a:xfrm>
            <a:off x="1629713" y="5093111"/>
            <a:ext cx="4466287"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AEROSIL® R812 simulation over 250 min with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5100 mg/m3</a:t>
            </a:r>
          </a:p>
        </p:txBody>
      </p:sp>
      <p:sp>
        <p:nvSpPr>
          <p:cNvPr id="10" name="TextBox 9">
            <a:extLst>
              <a:ext uri="{FF2B5EF4-FFF2-40B4-BE49-F238E27FC236}">
                <a16:creationId xmlns:a16="http://schemas.microsoft.com/office/drawing/2014/main" id="{11577B74-3E18-488D-B87F-F7CD9C626ECE}"/>
              </a:ext>
            </a:extLst>
          </p:cNvPr>
          <p:cNvSpPr txBox="1"/>
          <p:nvPr/>
        </p:nvSpPr>
        <p:spPr>
          <a:xfrm>
            <a:off x="7059773" y="5666258"/>
            <a:ext cx="3738856"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AEROSIL® R812 over 240 min with 500 mg/m3</a:t>
            </a:r>
          </a:p>
        </p:txBody>
      </p:sp>
      <p:pic>
        <p:nvPicPr>
          <p:cNvPr id="11" name="Picture 10">
            <a:extLst>
              <a:ext uri="{FF2B5EF4-FFF2-40B4-BE49-F238E27FC236}">
                <a16:creationId xmlns:a16="http://schemas.microsoft.com/office/drawing/2014/main" id="{D3C5E250-DB50-4FEE-91E6-D8E698A796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9773" y="1191741"/>
            <a:ext cx="3963804" cy="4474517"/>
          </a:xfrm>
          <a:prstGeom prst="rect">
            <a:avLst/>
          </a:prstGeom>
        </p:spPr>
      </p:pic>
      <p:sp>
        <p:nvSpPr>
          <p:cNvPr id="12" name="TextBox 11">
            <a:extLst>
              <a:ext uri="{FF2B5EF4-FFF2-40B4-BE49-F238E27FC236}">
                <a16:creationId xmlns:a16="http://schemas.microsoft.com/office/drawing/2014/main" id="{8DAA2BA7-2A41-417B-91CE-C882310259C6}"/>
              </a:ext>
            </a:extLst>
          </p:cNvPr>
          <p:cNvSpPr txBox="1"/>
          <p:nvPr/>
        </p:nvSpPr>
        <p:spPr>
          <a:xfrm>
            <a:off x="1599340" y="1164724"/>
            <a:ext cx="368241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Stability of Test Atmosphere</a:t>
            </a:r>
          </a:p>
        </p:txBody>
      </p:sp>
      <p:sp>
        <p:nvSpPr>
          <p:cNvPr id="13" name="TextBox 12">
            <a:extLst>
              <a:ext uri="{FF2B5EF4-FFF2-40B4-BE49-F238E27FC236}">
                <a16:creationId xmlns:a16="http://schemas.microsoft.com/office/drawing/2014/main" id="{2471E112-4E9D-4073-B196-41887CBC050F}"/>
              </a:ext>
            </a:extLst>
          </p:cNvPr>
          <p:cNvSpPr txBox="1"/>
          <p:nvPr/>
        </p:nvSpPr>
        <p:spPr>
          <a:xfrm>
            <a:off x="1599340" y="5784914"/>
            <a:ext cx="3631475" cy="253916"/>
          </a:xfrm>
          <a:prstGeom prst="rect">
            <a:avLst/>
          </a:prstGeom>
          <a:noFill/>
        </p:spPr>
        <p:txBody>
          <a:bodyPr wrap="square" rtlCol="0">
            <a:spAutoFit/>
          </a:bodyPr>
          <a:lstStyle/>
          <a:p>
            <a:r>
              <a:rPr lang="en-US" sz="1050" dirty="0"/>
              <a:t>Photos TU Dresden</a:t>
            </a:r>
          </a:p>
        </p:txBody>
      </p:sp>
    </p:spTree>
    <p:extLst>
      <p:ext uri="{BB962C8B-B14F-4D97-AF65-F5344CB8AC3E}">
        <p14:creationId xmlns:p14="http://schemas.microsoft.com/office/powerpoint/2010/main" val="2165145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14</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pic>
        <p:nvPicPr>
          <p:cNvPr id="2" name="Picture 1">
            <a:extLst>
              <a:ext uri="{FF2B5EF4-FFF2-40B4-BE49-F238E27FC236}">
                <a16:creationId xmlns:a16="http://schemas.microsoft.com/office/drawing/2014/main" id="{159EEB5B-1856-403D-9C29-51B8FFD14E2B}"/>
              </a:ext>
            </a:extLst>
          </p:cNvPr>
          <p:cNvPicPr>
            <a:picLocks noChangeAspect="1"/>
          </p:cNvPicPr>
          <p:nvPr/>
        </p:nvPicPr>
        <p:blipFill>
          <a:blip r:embed="rId2"/>
          <a:stretch>
            <a:fillRect/>
          </a:stretch>
        </p:blipFill>
        <p:spPr>
          <a:xfrm>
            <a:off x="6604361" y="1033225"/>
            <a:ext cx="4372771" cy="3274430"/>
          </a:xfrm>
          <a:prstGeom prst="rect">
            <a:avLst/>
          </a:prstGeom>
        </p:spPr>
      </p:pic>
      <p:pic>
        <p:nvPicPr>
          <p:cNvPr id="3" name="Picture 2">
            <a:extLst>
              <a:ext uri="{FF2B5EF4-FFF2-40B4-BE49-F238E27FC236}">
                <a16:creationId xmlns:a16="http://schemas.microsoft.com/office/drawing/2014/main" id="{69B51A81-30AD-4AC0-A17D-26A141260A7A}"/>
              </a:ext>
            </a:extLst>
          </p:cNvPr>
          <p:cNvPicPr>
            <a:picLocks noChangeAspect="1"/>
          </p:cNvPicPr>
          <p:nvPr/>
        </p:nvPicPr>
        <p:blipFill>
          <a:blip r:embed="rId3"/>
          <a:stretch>
            <a:fillRect/>
          </a:stretch>
        </p:blipFill>
        <p:spPr>
          <a:xfrm>
            <a:off x="1875048" y="1033225"/>
            <a:ext cx="3543062" cy="5234052"/>
          </a:xfrm>
          <a:prstGeom prst="rect">
            <a:avLst/>
          </a:prstGeom>
        </p:spPr>
      </p:pic>
      <p:sp>
        <p:nvSpPr>
          <p:cNvPr id="7" name="TextBox 6">
            <a:extLst>
              <a:ext uri="{FF2B5EF4-FFF2-40B4-BE49-F238E27FC236}">
                <a16:creationId xmlns:a16="http://schemas.microsoft.com/office/drawing/2014/main" id="{204EEE70-856A-4825-89B8-CA1BC5373B5B}"/>
              </a:ext>
            </a:extLst>
          </p:cNvPr>
          <p:cNvSpPr txBox="1"/>
          <p:nvPr/>
        </p:nvSpPr>
        <p:spPr>
          <a:xfrm>
            <a:off x="5799907" y="4533252"/>
            <a:ext cx="5373189" cy="1477328"/>
          </a:xfrm>
          <a:prstGeom prst="rect">
            <a:avLst/>
          </a:prstGeom>
          <a:noFill/>
        </p:spPr>
        <p:txBody>
          <a:bodyPr wrap="square" rtlCol="0">
            <a:spAutoFit/>
          </a:bodyPr>
          <a:lstStyle/>
          <a:p>
            <a:r>
              <a:rPr lang="en-US" b="1" dirty="0"/>
              <a:t>Left</a:t>
            </a:r>
            <a:r>
              <a:rPr lang="en-US" dirty="0"/>
              <a:t> – proposed shear force free measurement of the PSD at the inhalation test unit outlet</a:t>
            </a:r>
          </a:p>
          <a:p>
            <a:r>
              <a:rPr lang="en-US" b="1" dirty="0"/>
              <a:t>Right</a:t>
            </a:r>
            <a:r>
              <a:rPr lang="en-US" dirty="0"/>
              <a:t> – standard measurement using a cascade impactor at one of the ports of the test unit applying shear forces to the aerosols</a:t>
            </a:r>
          </a:p>
        </p:txBody>
      </p:sp>
      <p:sp>
        <p:nvSpPr>
          <p:cNvPr id="9" name="TextBox 8">
            <a:extLst>
              <a:ext uri="{FF2B5EF4-FFF2-40B4-BE49-F238E27FC236}">
                <a16:creationId xmlns:a16="http://schemas.microsoft.com/office/drawing/2014/main" id="{B3D9D5E8-5C55-4B49-9893-1CAC13CA9476}"/>
              </a:ext>
            </a:extLst>
          </p:cNvPr>
          <p:cNvSpPr txBox="1"/>
          <p:nvPr/>
        </p:nvSpPr>
        <p:spPr>
          <a:xfrm>
            <a:off x="9065623" y="6136472"/>
            <a:ext cx="5098846" cy="261610"/>
          </a:xfrm>
          <a:prstGeom prst="rect">
            <a:avLst/>
          </a:prstGeom>
          <a:noFill/>
        </p:spPr>
        <p:txBody>
          <a:bodyPr wrap="square" rtlCol="0">
            <a:spAutoFit/>
          </a:bodyPr>
          <a:lstStyle/>
          <a:p>
            <a:r>
              <a:rPr lang="en-US" sz="1050" dirty="0"/>
              <a:t>Photos Fraunhofer ITEM and TU Dresden</a:t>
            </a:r>
          </a:p>
        </p:txBody>
      </p:sp>
    </p:spTree>
    <p:extLst>
      <p:ext uri="{BB962C8B-B14F-4D97-AF65-F5344CB8AC3E}">
        <p14:creationId xmlns:p14="http://schemas.microsoft.com/office/powerpoint/2010/main" val="594761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15</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pic>
        <p:nvPicPr>
          <p:cNvPr id="2" name="Picture 1">
            <a:extLst>
              <a:ext uri="{FF2B5EF4-FFF2-40B4-BE49-F238E27FC236}">
                <a16:creationId xmlns:a16="http://schemas.microsoft.com/office/drawing/2014/main" id="{87B23810-8266-469B-AAD0-85550637A7ED}"/>
              </a:ext>
            </a:extLst>
          </p:cNvPr>
          <p:cNvPicPr>
            <a:picLocks noChangeAspect="1"/>
          </p:cNvPicPr>
          <p:nvPr/>
        </p:nvPicPr>
        <p:blipFill>
          <a:blip r:embed="rId2"/>
          <a:stretch>
            <a:fillRect/>
          </a:stretch>
        </p:blipFill>
        <p:spPr>
          <a:xfrm>
            <a:off x="1499778" y="1332205"/>
            <a:ext cx="4928349" cy="3128887"/>
          </a:xfrm>
          <a:prstGeom prst="rect">
            <a:avLst/>
          </a:prstGeom>
        </p:spPr>
      </p:pic>
      <p:pic>
        <p:nvPicPr>
          <p:cNvPr id="7" name="Picture 6">
            <a:extLst>
              <a:ext uri="{FF2B5EF4-FFF2-40B4-BE49-F238E27FC236}">
                <a16:creationId xmlns:a16="http://schemas.microsoft.com/office/drawing/2014/main" id="{F930C30A-C5DA-4B52-B57D-A722CE743E8D}"/>
              </a:ext>
            </a:extLst>
          </p:cNvPr>
          <p:cNvPicPr>
            <a:picLocks noChangeAspect="1"/>
          </p:cNvPicPr>
          <p:nvPr/>
        </p:nvPicPr>
        <p:blipFill>
          <a:blip r:embed="rId3"/>
          <a:stretch>
            <a:fillRect/>
          </a:stretch>
        </p:blipFill>
        <p:spPr>
          <a:xfrm>
            <a:off x="6674030" y="1428407"/>
            <a:ext cx="5124570" cy="3032685"/>
          </a:xfrm>
          <a:prstGeom prst="rect">
            <a:avLst/>
          </a:prstGeom>
        </p:spPr>
      </p:pic>
      <p:sp>
        <p:nvSpPr>
          <p:cNvPr id="9" name="Rectangle 8">
            <a:extLst>
              <a:ext uri="{FF2B5EF4-FFF2-40B4-BE49-F238E27FC236}">
                <a16:creationId xmlns:a16="http://schemas.microsoft.com/office/drawing/2014/main" id="{F7FD108B-280F-4231-BD79-23A1897F8D72}"/>
              </a:ext>
            </a:extLst>
          </p:cNvPr>
          <p:cNvSpPr/>
          <p:nvPr/>
        </p:nvSpPr>
        <p:spPr>
          <a:xfrm>
            <a:off x="2420982" y="4819029"/>
            <a:ext cx="8734698" cy="1029256"/>
          </a:xfrm>
          <a:prstGeom prst="rect">
            <a:avLst/>
          </a:prstGeom>
        </p:spPr>
        <p:txBody>
          <a:bodyPr wrap="square">
            <a:spAutoFit/>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PSD - comparison of cascade impactor and laser diffraction after 3 h 50 min test duration for Syloid® 244 FP. The conversion into a geometric particle size x was carried out for an effective particle density of 242 kg/m3 (conversion factor 2)</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2391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16</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sp>
        <p:nvSpPr>
          <p:cNvPr id="7" name="Content Placeholder 2">
            <a:extLst>
              <a:ext uri="{FF2B5EF4-FFF2-40B4-BE49-F238E27FC236}">
                <a16:creationId xmlns:a16="http://schemas.microsoft.com/office/drawing/2014/main" id="{E8DC7C1C-7E8B-4B8D-89D8-2D4E8254873B}"/>
              </a:ext>
            </a:extLst>
          </p:cNvPr>
          <p:cNvSpPr txBox="1">
            <a:spLocks/>
          </p:cNvSpPr>
          <p:nvPr/>
        </p:nvSpPr>
        <p:spPr>
          <a:xfrm>
            <a:off x="1534885" y="1978886"/>
            <a:ext cx="982109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preliminary results of the aerosol generation part of the mechanistic study show that typical CLP cut off concentrations of the CLP and MMAD&lt; 4 μm required by OECD 403/436 were not achieved with tested powders. </a:t>
            </a:r>
          </a:p>
          <a:p>
            <a:pPr>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Low density particles (including </a:t>
            </a:r>
            <a:r>
              <a:rPr lang="en-US" dirty="0">
                <a:solidFill>
                  <a:sysClr val="windowText" lastClr="000000"/>
                </a:solidFill>
              </a:rPr>
              <a:t>HMDZ-treated </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silica) show a strong tendency for re-agglomeration on their way from the aerosol generator to the rat-port </a:t>
            </a:r>
          </a:p>
          <a:p>
            <a:pPr>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Precipitation in the test unit resulting in variation in particles size and concentration in the air atmosphere occur.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636F06C4-43D9-48AC-BABD-D1D0EE1EAF0B}"/>
              </a:ext>
            </a:extLst>
          </p:cNvPr>
          <p:cNvSpPr txBox="1">
            <a:spLocks/>
          </p:cNvSpPr>
          <p:nvPr/>
        </p:nvSpPr>
        <p:spPr>
          <a:xfrm>
            <a:off x="1534885" y="1142682"/>
            <a:ext cx="4038600" cy="1509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5. Conclusions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095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17</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sp>
        <p:nvSpPr>
          <p:cNvPr id="7" name="Content Placeholder 2">
            <a:extLst>
              <a:ext uri="{FF2B5EF4-FFF2-40B4-BE49-F238E27FC236}">
                <a16:creationId xmlns:a16="http://schemas.microsoft.com/office/drawing/2014/main" id="{DA31844B-2B91-444E-9E3D-0D61B736303A}"/>
              </a:ext>
            </a:extLst>
          </p:cNvPr>
          <p:cNvSpPr txBox="1">
            <a:spLocks/>
          </p:cNvSpPr>
          <p:nvPr/>
        </p:nvSpPr>
        <p:spPr>
          <a:xfrm>
            <a:off x="1667690" y="1732303"/>
            <a:ext cx="10012680" cy="4351338"/>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Bulk density and tapped density</a:t>
            </a:r>
          </a:p>
          <a:p>
            <a:pPr marL="342900" indent="-342900" algn="l">
              <a:buFont typeface="Arial" panose="020B0604020202020204" pitchFamily="34" charset="0"/>
              <a:buChar char="•"/>
            </a:pPr>
            <a:r>
              <a:rPr lang="en-US" dirty="0"/>
              <a:t>RODOS and GRADIS measurement to determine the agglomeration behavior under different shear forces</a:t>
            </a:r>
          </a:p>
          <a:p>
            <a:pPr marL="342900" indent="-342900" algn="l">
              <a:buFont typeface="Arial" panose="020B0604020202020204" pitchFamily="34" charset="0"/>
              <a:buChar char="•"/>
            </a:pPr>
            <a:r>
              <a:rPr lang="en-US" dirty="0"/>
              <a:t>Test with aerosol generator and transport hose to determine the agglomeration and precipitation tendency at different concentrations with laser diffraction measurement</a:t>
            </a:r>
          </a:p>
          <a:p>
            <a:pPr marL="342900" indent="-342900" algn="l">
              <a:buFont typeface="Arial" panose="020B0604020202020204" pitchFamily="34" charset="0"/>
              <a:buChar char="•"/>
            </a:pPr>
            <a:r>
              <a:rPr lang="en-US" dirty="0"/>
              <a:t>Contact angle measurements (dynamic or at equilibrium)</a:t>
            </a:r>
          </a:p>
          <a:p>
            <a:pPr marL="342900" indent="-342900" algn="l">
              <a:buFont typeface="Arial" panose="020B0604020202020204" pitchFamily="34" charset="0"/>
              <a:buChar char="•"/>
            </a:pPr>
            <a:r>
              <a:rPr lang="en-US" dirty="0"/>
              <a:t>Technical set-up has to be identical, hose length, hose material, curves, design of the test unit will influence the particle behavior and lead to inconclusive results</a:t>
            </a:r>
          </a:p>
          <a:p>
            <a:pPr marL="342900" indent="-342900" algn="l">
              <a:buFont typeface="Arial" panose="020B0604020202020204" pitchFamily="34" charset="0"/>
              <a:buChar char="•"/>
            </a:pPr>
            <a:r>
              <a:rPr lang="en-US" dirty="0"/>
              <a:t>Cascade impactor measurements as done today may lead to smaller particle size distribution then actually present due to introduction of shear force during sampling and measurement</a:t>
            </a:r>
          </a:p>
        </p:txBody>
      </p:sp>
      <p:sp>
        <p:nvSpPr>
          <p:cNvPr id="2" name="Rectangle 1">
            <a:extLst>
              <a:ext uri="{FF2B5EF4-FFF2-40B4-BE49-F238E27FC236}">
                <a16:creationId xmlns:a16="http://schemas.microsoft.com/office/drawing/2014/main" id="{F6F0F07D-A782-4920-A510-A32343883836}"/>
              </a:ext>
            </a:extLst>
          </p:cNvPr>
          <p:cNvSpPr/>
          <p:nvPr/>
        </p:nvSpPr>
        <p:spPr>
          <a:xfrm>
            <a:off x="1590663" y="1138403"/>
            <a:ext cx="7119898" cy="430887"/>
          </a:xfrm>
          <a:prstGeom prst="rect">
            <a:avLst/>
          </a:prstGeom>
        </p:spPr>
        <p:txBody>
          <a:bodyPr wrap="none">
            <a:spAutoFit/>
          </a:bodyPr>
          <a:lstStyle/>
          <a:p>
            <a:pPr lvl="0"/>
            <a:r>
              <a:rPr lang="en-US" sz="2200" b="1" dirty="0">
                <a:solidFill>
                  <a:schemeClr val="tx1">
                    <a:lumMod val="65000"/>
                    <a:lumOff val="35000"/>
                  </a:schemeClr>
                </a:solidFill>
              </a:rPr>
              <a:t>We suggest to carry out a detailed physical investigation of:</a:t>
            </a:r>
          </a:p>
        </p:txBody>
      </p:sp>
    </p:spTree>
    <p:extLst>
      <p:ext uri="{BB962C8B-B14F-4D97-AF65-F5344CB8AC3E}">
        <p14:creationId xmlns:p14="http://schemas.microsoft.com/office/powerpoint/2010/main" val="3461988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18</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sp>
        <p:nvSpPr>
          <p:cNvPr id="7" name="Content Placeholder 2">
            <a:extLst>
              <a:ext uri="{FF2B5EF4-FFF2-40B4-BE49-F238E27FC236}">
                <a16:creationId xmlns:a16="http://schemas.microsoft.com/office/drawing/2014/main" id="{76195BA4-74F7-4AAC-B720-AB5223CAAF07}"/>
              </a:ext>
            </a:extLst>
          </p:cNvPr>
          <p:cNvSpPr txBox="1">
            <a:spLocks/>
          </p:cNvSpPr>
          <p:nvPr/>
        </p:nvSpPr>
        <p:spPr>
          <a:xfrm>
            <a:off x="1772194" y="1599202"/>
            <a:ext cx="10515600" cy="23719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Thank you very much for your attention!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Happy to answer your questions!</a:t>
            </a:r>
          </a:p>
        </p:txBody>
      </p:sp>
      <p:sp>
        <p:nvSpPr>
          <p:cNvPr id="3" name="TextBox 2">
            <a:extLst>
              <a:ext uri="{FF2B5EF4-FFF2-40B4-BE49-F238E27FC236}">
                <a16:creationId xmlns:a16="http://schemas.microsoft.com/office/drawing/2014/main" id="{EC935634-6684-42AE-A445-3EDDE878187B}"/>
              </a:ext>
            </a:extLst>
          </p:cNvPr>
          <p:cNvSpPr txBox="1"/>
          <p:nvPr/>
        </p:nvSpPr>
        <p:spPr>
          <a:xfrm>
            <a:off x="1907177" y="4197531"/>
            <a:ext cx="9353006" cy="1477328"/>
          </a:xfrm>
          <a:prstGeom prst="rect">
            <a:avLst/>
          </a:prstGeom>
          <a:noFill/>
        </p:spPr>
        <p:txBody>
          <a:bodyPr wrap="square" rtlCol="0">
            <a:spAutoFit/>
          </a:bodyPr>
          <a:lstStyle/>
          <a:p>
            <a:r>
              <a:rPr lang="en-US" dirty="0"/>
              <a:t>Acknowledgement:</a:t>
            </a:r>
          </a:p>
          <a:p>
            <a:endParaRPr lang="en-US" dirty="0"/>
          </a:p>
          <a:p>
            <a:r>
              <a:rPr lang="en-US" dirty="0"/>
              <a:t>Thank you very much to Prof. M. Stintz, Dr. B. Wessely and F. Lohse, Research Group Mechanical Process Engineering at Technical University Dresden, Germany,  for carrying out all measurements and the ideas to describe the phenomena of aerosol altering in the inhalation test units</a:t>
            </a:r>
          </a:p>
        </p:txBody>
      </p:sp>
    </p:spTree>
    <p:extLst>
      <p:ext uri="{BB962C8B-B14F-4D97-AF65-F5344CB8AC3E}">
        <p14:creationId xmlns:p14="http://schemas.microsoft.com/office/powerpoint/2010/main" val="1136752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19</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sp>
        <p:nvSpPr>
          <p:cNvPr id="2" name="TextBox 1">
            <a:extLst>
              <a:ext uri="{FF2B5EF4-FFF2-40B4-BE49-F238E27FC236}">
                <a16:creationId xmlns:a16="http://schemas.microsoft.com/office/drawing/2014/main" id="{CD2BE909-7E20-40D6-B02A-A3F71A715394}"/>
              </a:ext>
            </a:extLst>
          </p:cNvPr>
          <p:cNvSpPr txBox="1"/>
          <p:nvPr/>
        </p:nvSpPr>
        <p:spPr>
          <a:xfrm>
            <a:off x="5381896" y="2942365"/>
            <a:ext cx="6200503" cy="707886"/>
          </a:xfrm>
          <a:prstGeom prst="rect">
            <a:avLst/>
          </a:prstGeom>
          <a:noFill/>
        </p:spPr>
        <p:txBody>
          <a:bodyPr wrap="square" rtlCol="0">
            <a:spAutoFit/>
          </a:bodyPr>
          <a:lstStyle/>
          <a:p>
            <a:r>
              <a:rPr lang="en-US" sz="4000" b="1" dirty="0"/>
              <a:t>Back-up</a:t>
            </a:r>
          </a:p>
        </p:txBody>
      </p:sp>
    </p:spTree>
    <p:extLst>
      <p:ext uri="{BB962C8B-B14F-4D97-AF65-F5344CB8AC3E}">
        <p14:creationId xmlns:p14="http://schemas.microsoft.com/office/powerpoint/2010/main" val="3110305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2</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9" name="Content Placeholder 2">
            <a:extLst>
              <a:ext uri="{FF2B5EF4-FFF2-40B4-BE49-F238E27FC236}">
                <a16:creationId xmlns:a16="http://schemas.microsoft.com/office/drawing/2014/main" id="{9F9881B4-9711-46B8-984A-44563776E54E}"/>
              </a:ext>
            </a:extLst>
          </p:cNvPr>
          <p:cNvSpPr txBox="1">
            <a:spLocks/>
          </p:cNvSpPr>
          <p:nvPr/>
        </p:nvSpPr>
        <p:spPr>
          <a:xfrm>
            <a:off x="2499359" y="1930128"/>
            <a:ext cx="834934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dirty="0"/>
              <a:t>Table of Content</a:t>
            </a:r>
          </a:p>
          <a:p>
            <a:pPr marL="514350" indent="-514350" algn="l">
              <a:buFont typeface="+mj-lt"/>
              <a:buAutoNum type="arabicPeriod"/>
            </a:pPr>
            <a:r>
              <a:rPr lang="en-US" dirty="0"/>
              <a:t>Working hypothesis – OECD Guidelines and CLP</a:t>
            </a:r>
          </a:p>
          <a:p>
            <a:pPr marL="514350" indent="-514350" algn="l">
              <a:buFont typeface="+mj-lt"/>
              <a:buAutoNum type="arabicPeriod"/>
            </a:pPr>
            <a:r>
              <a:rPr lang="en-US" dirty="0"/>
              <a:t>Particles Behavior and Properties</a:t>
            </a:r>
          </a:p>
          <a:p>
            <a:pPr marL="514350" indent="-514350" algn="l">
              <a:buFont typeface="+mj-lt"/>
              <a:buAutoNum type="arabicPeriod"/>
            </a:pPr>
            <a:r>
              <a:rPr lang="en-US" dirty="0"/>
              <a:t>Test Results of Materials with low Density</a:t>
            </a:r>
          </a:p>
          <a:p>
            <a:pPr marL="514350" indent="-514350" algn="l">
              <a:buFont typeface="+mj-lt"/>
              <a:buAutoNum type="arabicPeriod"/>
            </a:pPr>
            <a:r>
              <a:rPr lang="en-US" dirty="0"/>
              <a:t>Transfer to Inhalation Test Unit</a:t>
            </a:r>
          </a:p>
          <a:p>
            <a:pPr marL="514350" indent="-514350" algn="l">
              <a:buFont typeface="+mj-lt"/>
              <a:buAutoNum type="arabicPeriod"/>
            </a:pPr>
            <a:r>
              <a:rPr lang="en-US" dirty="0"/>
              <a:t>Conclusions</a:t>
            </a:r>
          </a:p>
          <a:p>
            <a:pPr marL="514350" indent="-514350" algn="l">
              <a:buFont typeface="+mj-lt"/>
              <a:buAutoNum type="arabicPeriod"/>
            </a:pPr>
            <a:endParaRPr lang="en-US" dirty="0"/>
          </a:p>
          <a:p>
            <a:pPr algn="l"/>
            <a:endParaRPr lang="en-US" dirty="0"/>
          </a:p>
        </p:txBody>
      </p:sp>
      <p:sp>
        <p:nvSpPr>
          <p:cNvPr id="10" name="Title 1">
            <a:extLst>
              <a:ext uri="{FF2B5EF4-FFF2-40B4-BE49-F238E27FC236}">
                <a16:creationId xmlns:a16="http://schemas.microsoft.com/office/drawing/2014/main" id="{B95060C6-C45F-4745-A891-E7F28A4C2B31}"/>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spTree>
    <p:extLst>
      <p:ext uri="{BB962C8B-B14F-4D97-AF65-F5344CB8AC3E}">
        <p14:creationId xmlns:p14="http://schemas.microsoft.com/office/powerpoint/2010/main" val="1768878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20</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graphicFrame>
        <p:nvGraphicFramePr>
          <p:cNvPr id="7" name="Table 8">
            <a:extLst>
              <a:ext uri="{FF2B5EF4-FFF2-40B4-BE49-F238E27FC236}">
                <a16:creationId xmlns:a16="http://schemas.microsoft.com/office/drawing/2014/main" id="{D51AB9C5-7E20-4E1F-892F-4A140B98FE4A}"/>
              </a:ext>
            </a:extLst>
          </p:cNvPr>
          <p:cNvGraphicFramePr>
            <a:graphicFrameLocks noGrp="1"/>
          </p:cNvGraphicFramePr>
          <p:nvPr>
            <p:extLst>
              <p:ext uri="{D42A27DB-BD31-4B8C-83A1-F6EECF244321}">
                <p14:modId xmlns:p14="http://schemas.microsoft.com/office/powerpoint/2010/main" val="3275448719"/>
              </p:ext>
            </p:extLst>
          </p:nvPr>
        </p:nvGraphicFramePr>
        <p:xfrm>
          <a:off x="1571348" y="2694939"/>
          <a:ext cx="8705667" cy="2210437"/>
        </p:xfrm>
        <a:graphic>
          <a:graphicData uri="http://schemas.openxmlformats.org/drawingml/2006/table">
            <a:tbl>
              <a:tblPr firstRow="1" bandRow="1">
                <a:tableStyleId>{5C22544A-7EE6-4342-B048-85BDC9FD1C3A}</a:tableStyleId>
              </a:tblPr>
              <a:tblGrid>
                <a:gridCol w="3672562">
                  <a:extLst>
                    <a:ext uri="{9D8B030D-6E8A-4147-A177-3AD203B41FA5}">
                      <a16:colId xmlns:a16="http://schemas.microsoft.com/office/drawing/2014/main" val="4236790707"/>
                    </a:ext>
                  </a:extLst>
                </a:gridCol>
                <a:gridCol w="3199856">
                  <a:extLst>
                    <a:ext uri="{9D8B030D-6E8A-4147-A177-3AD203B41FA5}">
                      <a16:colId xmlns:a16="http://schemas.microsoft.com/office/drawing/2014/main" val="2004918909"/>
                    </a:ext>
                  </a:extLst>
                </a:gridCol>
                <a:gridCol w="1833249">
                  <a:extLst>
                    <a:ext uri="{9D8B030D-6E8A-4147-A177-3AD203B41FA5}">
                      <a16:colId xmlns:a16="http://schemas.microsoft.com/office/drawing/2014/main" val="1068833592"/>
                    </a:ext>
                  </a:extLst>
                </a:gridCol>
              </a:tblGrid>
              <a:tr h="437229">
                <a:tc>
                  <a:txBody>
                    <a:bodyPr/>
                    <a:lstStyle/>
                    <a:p>
                      <a:r>
                        <a:rPr lang="en-US" dirty="0"/>
                        <a:t>Exposure route – dust [mg/L]</a:t>
                      </a:r>
                    </a:p>
                  </a:txBody>
                  <a:tcPr/>
                </a:tc>
                <a:tc>
                  <a:txBody>
                    <a:bodyPr/>
                    <a:lstStyle/>
                    <a:p>
                      <a:pPr algn="ctr"/>
                      <a:r>
                        <a:rPr lang="en-US" dirty="0"/>
                        <a:t>Concentration ranges</a:t>
                      </a:r>
                    </a:p>
                  </a:txBody>
                  <a:tcPr/>
                </a:tc>
                <a:tc>
                  <a:txBody>
                    <a:bodyPr/>
                    <a:lstStyle/>
                    <a:p>
                      <a:pPr algn="ctr"/>
                      <a:r>
                        <a:rPr lang="en-US" dirty="0"/>
                        <a:t>Label</a:t>
                      </a:r>
                    </a:p>
                  </a:txBody>
                  <a:tcPr/>
                </a:tc>
                <a:extLst>
                  <a:ext uri="{0D108BD9-81ED-4DB2-BD59-A6C34878D82A}">
                    <a16:rowId xmlns:a16="http://schemas.microsoft.com/office/drawing/2014/main" val="280403506"/>
                  </a:ext>
                </a:extLst>
              </a:tr>
              <a:tr h="443302">
                <a:tc>
                  <a:txBody>
                    <a:bodyPr/>
                    <a:lstStyle/>
                    <a:p>
                      <a:r>
                        <a:rPr lang="en-US" dirty="0"/>
                        <a:t>Category 1 (H330 Fatal if inhaled)</a:t>
                      </a:r>
                    </a:p>
                  </a:txBody>
                  <a:tcPr/>
                </a:tc>
                <a:tc>
                  <a:txBody>
                    <a:bodyPr/>
                    <a:lstStyle/>
                    <a:p>
                      <a:pPr algn="ctr"/>
                      <a:r>
                        <a:rPr lang="en-US" dirty="0"/>
                        <a:t>0 &lt; Cat 1 ≤ 0,05 mg/L  </a:t>
                      </a:r>
                    </a:p>
                  </a:txBody>
                  <a:tcPr/>
                </a:tc>
                <a:tc>
                  <a:txBody>
                    <a:bodyPr/>
                    <a:lstStyle/>
                    <a:p>
                      <a:endParaRPr lang="en-US" dirty="0"/>
                    </a:p>
                  </a:txBody>
                  <a:tcPr/>
                </a:tc>
                <a:extLst>
                  <a:ext uri="{0D108BD9-81ED-4DB2-BD59-A6C34878D82A}">
                    <a16:rowId xmlns:a16="http://schemas.microsoft.com/office/drawing/2014/main" val="3430406198"/>
                  </a:ext>
                </a:extLst>
              </a:tr>
              <a:tr h="443302">
                <a:tc>
                  <a:txBody>
                    <a:bodyPr/>
                    <a:lstStyle/>
                    <a:p>
                      <a:r>
                        <a:rPr lang="en-US" dirty="0"/>
                        <a:t>Category 2 (H330 Fatal if inhaled)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0,05 &lt; Cat 2 ≤ 0,5 mg/L  </a:t>
                      </a:r>
                    </a:p>
                  </a:txBody>
                  <a:tcPr/>
                </a:tc>
                <a:tc>
                  <a:txBody>
                    <a:bodyPr/>
                    <a:lstStyle/>
                    <a:p>
                      <a:endParaRPr lang="en-US" dirty="0"/>
                    </a:p>
                  </a:txBody>
                  <a:tcPr/>
                </a:tc>
                <a:extLst>
                  <a:ext uri="{0D108BD9-81ED-4DB2-BD59-A6C34878D82A}">
                    <a16:rowId xmlns:a16="http://schemas.microsoft.com/office/drawing/2014/main" val="3656202572"/>
                  </a:ext>
                </a:extLst>
              </a:tr>
              <a:tr h="443302">
                <a:tc>
                  <a:txBody>
                    <a:bodyPr/>
                    <a:lstStyle/>
                    <a:p>
                      <a:r>
                        <a:rPr lang="en-US" dirty="0"/>
                        <a:t>Category 3 (H331 Toxic if inhaled)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0,5&lt; Cat 3 ≤ 1,0 mg/L  </a:t>
                      </a:r>
                    </a:p>
                  </a:txBody>
                  <a:tcPr/>
                </a:tc>
                <a:tc>
                  <a:txBody>
                    <a:bodyPr/>
                    <a:lstStyle/>
                    <a:p>
                      <a:endParaRPr lang="en-US"/>
                    </a:p>
                  </a:txBody>
                  <a:tcPr/>
                </a:tc>
                <a:extLst>
                  <a:ext uri="{0D108BD9-81ED-4DB2-BD59-A6C34878D82A}">
                    <a16:rowId xmlns:a16="http://schemas.microsoft.com/office/drawing/2014/main" val="2893919653"/>
                  </a:ext>
                </a:extLst>
              </a:tr>
              <a:tr h="4433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Category 4 (H332 Harmful if inhaled)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1,0 &lt; Cat 4 ≤ 5,0 mg/L  </a:t>
                      </a:r>
                    </a:p>
                  </a:txBody>
                  <a:tcPr/>
                </a:tc>
                <a:tc>
                  <a:txBody>
                    <a:bodyPr/>
                    <a:lstStyle/>
                    <a:p>
                      <a:endParaRPr lang="en-US" dirty="0"/>
                    </a:p>
                  </a:txBody>
                  <a:tcPr/>
                </a:tc>
                <a:extLst>
                  <a:ext uri="{0D108BD9-81ED-4DB2-BD59-A6C34878D82A}">
                    <a16:rowId xmlns:a16="http://schemas.microsoft.com/office/drawing/2014/main" val="2815874692"/>
                  </a:ext>
                </a:extLst>
              </a:tr>
            </a:tbl>
          </a:graphicData>
        </a:graphic>
      </p:graphicFrame>
      <p:pic>
        <p:nvPicPr>
          <p:cNvPr id="9" name="Picture 2" descr="Image">
            <a:extLst>
              <a:ext uri="{FF2B5EF4-FFF2-40B4-BE49-F238E27FC236}">
                <a16:creationId xmlns:a16="http://schemas.microsoft.com/office/drawing/2014/main" id="{B13B8C8D-F3F5-4E42-B372-B849305FC86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33737" y="3142614"/>
            <a:ext cx="427094" cy="4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a:extLst>
              <a:ext uri="{FF2B5EF4-FFF2-40B4-BE49-F238E27FC236}">
                <a16:creationId xmlns:a16="http://schemas.microsoft.com/office/drawing/2014/main" id="{6C4B4543-17DB-479F-891C-298CFC67BAF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33737" y="3583853"/>
            <a:ext cx="427094" cy="427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a:extLst>
              <a:ext uri="{FF2B5EF4-FFF2-40B4-BE49-F238E27FC236}">
                <a16:creationId xmlns:a16="http://schemas.microsoft.com/office/drawing/2014/main" id="{2E5FA9A4-2383-4F02-969C-BCE4A6EF216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33737" y="4017383"/>
            <a:ext cx="427094" cy="4270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a:extLst>
              <a:ext uri="{FF2B5EF4-FFF2-40B4-BE49-F238E27FC236}">
                <a16:creationId xmlns:a16="http://schemas.microsoft.com/office/drawing/2014/main" id="{C7AA2093-A1B8-4321-BDF3-1FED9C4540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33737" y="4450913"/>
            <a:ext cx="427095" cy="4270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BDE5C8-3F38-43E6-B9E4-E4172D9E7EAE}"/>
              </a:ext>
            </a:extLst>
          </p:cNvPr>
          <p:cNvSpPr/>
          <p:nvPr/>
        </p:nvSpPr>
        <p:spPr>
          <a:xfrm>
            <a:off x="1416229" y="1461772"/>
            <a:ext cx="9782993" cy="830997"/>
          </a:xfrm>
          <a:prstGeom prst="rect">
            <a:avLst/>
          </a:prstGeom>
        </p:spPr>
        <p:txBody>
          <a:bodyPr wrap="square">
            <a:spAutoFit/>
          </a:bodyPr>
          <a:lstStyle/>
          <a:p>
            <a:r>
              <a:rPr lang="en-US" sz="2400" b="1" dirty="0"/>
              <a:t>CLP  Classification Category or experimentally obtained acute inhalation toxicity range estimate</a:t>
            </a:r>
          </a:p>
        </p:txBody>
      </p:sp>
    </p:spTree>
    <p:extLst>
      <p:ext uri="{BB962C8B-B14F-4D97-AF65-F5344CB8AC3E}">
        <p14:creationId xmlns:p14="http://schemas.microsoft.com/office/powerpoint/2010/main" val="3938296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21</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pic>
        <p:nvPicPr>
          <p:cNvPr id="7" name="Picture 6">
            <a:extLst>
              <a:ext uri="{FF2B5EF4-FFF2-40B4-BE49-F238E27FC236}">
                <a16:creationId xmlns:a16="http://schemas.microsoft.com/office/drawing/2014/main" id="{94EE8F75-AC61-4AB3-88E4-9788B4F09F38}"/>
              </a:ext>
            </a:extLst>
          </p:cNvPr>
          <p:cNvPicPr>
            <a:picLocks noChangeAspect="1"/>
          </p:cNvPicPr>
          <p:nvPr/>
        </p:nvPicPr>
        <p:blipFill>
          <a:blip r:embed="rId2"/>
          <a:stretch>
            <a:fillRect/>
          </a:stretch>
        </p:blipFill>
        <p:spPr>
          <a:xfrm>
            <a:off x="3440307" y="873984"/>
            <a:ext cx="5311383" cy="2185180"/>
          </a:xfrm>
          <a:prstGeom prst="rect">
            <a:avLst/>
          </a:prstGeom>
        </p:spPr>
      </p:pic>
      <p:sp>
        <p:nvSpPr>
          <p:cNvPr id="9" name="Content Placeholder 2">
            <a:extLst>
              <a:ext uri="{FF2B5EF4-FFF2-40B4-BE49-F238E27FC236}">
                <a16:creationId xmlns:a16="http://schemas.microsoft.com/office/drawing/2014/main" id="{B37ABEFB-A58F-47A8-AD20-F4C4F78FAD68}"/>
              </a:ext>
            </a:extLst>
          </p:cNvPr>
          <p:cNvSpPr txBox="1">
            <a:spLocks/>
          </p:cNvSpPr>
          <p:nvPr/>
        </p:nvSpPr>
        <p:spPr>
          <a:xfrm>
            <a:off x="1676400" y="3105835"/>
            <a:ext cx="10515600" cy="1509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9B4D019-6D58-485F-BDD5-E9C5E830BFDE}"/>
              </a:ext>
            </a:extLst>
          </p:cNvPr>
          <p:cNvPicPr>
            <a:picLocks noChangeAspect="1"/>
          </p:cNvPicPr>
          <p:nvPr/>
        </p:nvPicPr>
        <p:blipFill>
          <a:blip r:embed="rId3"/>
          <a:stretch>
            <a:fillRect/>
          </a:stretch>
        </p:blipFill>
        <p:spPr>
          <a:xfrm>
            <a:off x="2689274" y="3878886"/>
            <a:ext cx="6813451" cy="2151800"/>
          </a:xfrm>
          <a:prstGeom prst="rect">
            <a:avLst/>
          </a:prstGeom>
        </p:spPr>
      </p:pic>
    </p:spTree>
    <p:extLst>
      <p:ext uri="{BB962C8B-B14F-4D97-AF65-F5344CB8AC3E}">
        <p14:creationId xmlns:p14="http://schemas.microsoft.com/office/powerpoint/2010/main" val="670150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22</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spTree>
    <p:extLst>
      <p:ext uri="{BB962C8B-B14F-4D97-AF65-F5344CB8AC3E}">
        <p14:creationId xmlns:p14="http://schemas.microsoft.com/office/powerpoint/2010/main" val="215622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3</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sp>
        <p:nvSpPr>
          <p:cNvPr id="7" name="Content Placeholder 2">
            <a:extLst>
              <a:ext uri="{FF2B5EF4-FFF2-40B4-BE49-F238E27FC236}">
                <a16:creationId xmlns:a16="http://schemas.microsoft.com/office/drawing/2014/main" id="{4AD41F6C-1D79-4CC4-9828-55352BB21BCE}"/>
              </a:ext>
            </a:extLst>
          </p:cNvPr>
          <p:cNvSpPr txBox="1">
            <a:spLocks/>
          </p:cNvSpPr>
          <p:nvPr/>
        </p:nvSpPr>
        <p:spPr>
          <a:xfrm>
            <a:off x="1416230" y="1810680"/>
            <a:ext cx="9817827"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OECD Test Guideline 403/436 Requirements</a:t>
            </a:r>
          </a:p>
          <a:p>
            <a:pPr algn="l"/>
            <a:r>
              <a:rPr lang="en-US" sz="2000" dirty="0"/>
              <a:t>Particle sizing should be performed for all aerosols and for vapours that may condense to form aerosols. To allow for exposure of all relevant regions of the respiratory tract, aerosols with mass median aerodynamic diameters (MMAD) ranging from 1 to 4 µm with a geometric standard deviation (σg) in the range of 1.5 to 3.0 are recommended </a:t>
            </a:r>
          </a:p>
        </p:txBody>
      </p:sp>
      <p:sp>
        <p:nvSpPr>
          <p:cNvPr id="2" name="Rectangle 1">
            <a:extLst>
              <a:ext uri="{FF2B5EF4-FFF2-40B4-BE49-F238E27FC236}">
                <a16:creationId xmlns:a16="http://schemas.microsoft.com/office/drawing/2014/main" id="{040930B9-015D-4515-B3BA-96578AD77E19}"/>
              </a:ext>
            </a:extLst>
          </p:cNvPr>
          <p:cNvSpPr/>
          <p:nvPr/>
        </p:nvSpPr>
        <p:spPr>
          <a:xfrm>
            <a:off x="1416230" y="976536"/>
            <a:ext cx="7624138" cy="523220"/>
          </a:xfrm>
          <a:prstGeom prst="rect">
            <a:avLst/>
          </a:prstGeom>
        </p:spPr>
        <p:txBody>
          <a:bodyPr wrap="none">
            <a:spAutoFit/>
          </a:bodyPr>
          <a:lstStyle/>
          <a:p>
            <a:r>
              <a:rPr lang="en-US" sz="2800" b="1" dirty="0"/>
              <a:t>1. Working Hypothesis – OECD Guidelines and CLP</a:t>
            </a:r>
          </a:p>
        </p:txBody>
      </p:sp>
      <p:sp>
        <p:nvSpPr>
          <p:cNvPr id="3" name="Rectangle 2">
            <a:extLst>
              <a:ext uri="{FF2B5EF4-FFF2-40B4-BE49-F238E27FC236}">
                <a16:creationId xmlns:a16="http://schemas.microsoft.com/office/drawing/2014/main" id="{7BA6D0EA-AFA4-41B2-B3BE-BAB796471F48}"/>
              </a:ext>
            </a:extLst>
          </p:cNvPr>
          <p:cNvSpPr/>
          <p:nvPr/>
        </p:nvSpPr>
        <p:spPr>
          <a:xfrm>
            <a:off x="1416230" y="3759926"/>
            <a:ext cx="9817827" cy="1937966"/>
          </a:xfrm>
          <a:prstGeom prst="rect">
            <a:avLst/>
          </a:prstGeom>
        </p:spPr>
        <p:txBody>
          <a:bodyPr wrap="square">
            <a:spAutoFit/>
          </a:bodyPr>
          <a:lstStyle/>
          <a:p>
            <a:pPr lvl="0">
              <a:lnSpc>
                <a:spcPct val="90000"/>
              </a:lnSpc>
              <a:spcBef>
                <a:spcPts val="1000"/>
              </a:spcBef>
              <a:defRPr/>
            </a:pPr>
            <a:r>
              <a:rPr lang="en-US" sz="2400" dirty="0">
                <a:solidFill>
                  <a:sysClr val="windowText" lastClr="000000"/>
                </a:solidFill>
              </a:rPr>
              <a:t>OECD 39 GUIDANCE DOCUMENT ON ACUTE INHALATION TOXICITY TESTING</a:t>
            </a:r>
            <a:r>
              <a:rPr lang="en-US" sz="2400" b="1" dirty="0">
                <a:solidFill>
                  <a:sysClr val="windowText" lastClr="000000"/>
                </a:solidFill>
              </a:rPr>
              <a:t> </a:t>
            </a:r>
          </a:p>
          <a:p>
            <a:pPr lvl="0">
              <a:spcBef>
                <a:spcPts val="1000"/>
              </a:spcBef>
              <a:defRPr/>
            </a:pPr>
            <a:r>
              <a:rPr lang="en-US" dirty="0">
                <a:solidFill>
                  <a:sysClr val="windowText" lastClr="000000"/>
                </a:solidFill>
              </a:rPr>
              <a:t>(7) For some test articles, reliability may be significantly affected if it is difficult to achieve a specific stable target concentration, </a:t>
            </a:r>
            <a:r>
              <a:rPr lang="en-US" dirty="0">
                <a:solidFill>
                  <a:srgbClr val="FF0000"/>
                </a:solidFill>
              </a:rPr>
              <a:t>so elaborate pre-tests without animals may be needed to achieve a specific temporarily stable atmosphere concentration and particle size distribution. </a:t>
            </a:r>
            <a:r>
              <a:rPr lang="en-US" dirty="0">
                <a:solidFill>
                  <a:sysClr val="windowText" lastClr="000000"/>
                </a:solidFill>
              </a:rPr>
              <a:t>It can also be difficult to achieve equivalent chamber concentrations and particle size distributions in the pre-test, sighting study, and main study. This can result in inconsistent responses in the animal studies. </a:t>
            </a:r>
          </a:p>
        </p:txBody>
      </p:sp>
    </p:spTree>
    <p:extLst>
      <p:ext uri="{BB962C8B-B14F-4D97-AF65-F5344CB8AC3E}">
        <p14:creationId xmlns:p14="http://schemas.microsoft.com/office/powerpoint/2010/main" val="82600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4</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sp>
        <p:nvSpPr>
          <p:cNvPr id="7" name="Content Placeholder 2">
            <a:extLst>
              <a:ext uri="{FF2B5EF4-FFF2-40B4-BE49-F238E27FC236}">
                <a16:creationId xmlns:a16="http://schemas.microsoft.com/office/drawing/2014/main" id="{E5FF0837-B94B-41F2-8DD8-2128A42FEA10}"/>
              </a:ext>
            </a:extLst>
          </p:cNvPr>
          <p:cNvSpPr txBox="1">
            <a:spLocks/>
          </p:cNvSpPr>
          <p:nvPr/>
        </p:nvSpPr>
        <p:spPr>
          <a:xfrm>
            <a:off x="1116874" y="1207157"/>
            <a:ext cx="10515600" cy="474950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OECD 39 GUIDANCE DOCUMENT 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ACUTE INHALATION TOXICITY TESTING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(51) Achieving the GHS limit concentration of 5 mg/L is technically challenging for most aerosols and greatly exceeds real-world human exposure. It can be difficult or impossible to generate a respirable (MMAD of 1-4 μm) liquid or solid aerosol at this concentration without encountering experimental shortcomings. </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As aerosol concentration increases, particle size also increases due to the aggregation of solid particles</a:t>
            </a: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or coalescing of liquid particles. The usual consequences are </a:t>
            </a:r>
            <a:r>
              <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1)</a:t>
            </a: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 decrease in the respirable particle size fraction (and thus reduced toxicity), </a:t>
            </a:r>
            <a:r>
              <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a:t>
            </a: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increased fluctuation and variability in inhalation chamber concentrations accompanied by increased spatial inhomogeneities</a:t>
            </a: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3)</a:t>
            </a: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overloading of equipment used to characterize test atmospheres, and </a:t>
            </a:r>
            <a:r>
              <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4)</a:t>
            </a: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 divergence of nominal and actual concentrations</a:t>
            </a:r>
            <a:r>
              <a:rPr kumimoji="0" lang="en-US" sz="3600" b="0" i="0" u="none" strike="noStrike" kern="1200" cap="none" spc="0" normalizeH="0" baseline="0" noProof="0" dirty="0">
                <a:ln>
                  <a:noFill/>
                </a:ln>
                <a:solidFill>
                  <a:sysClr val="windowText" lastClr="000000"/>
                </a:solidFill>
                <a:effectLst/>
                <a:highlight>
                  <a:srgbClr val="FFFF00"/>
                </a:highlight>
                <a:uLnTx/>
                <a:uFillTx/>
                <a:latin typeface="Calibri" panose="020F0502020204030204"/>
                <a:ea typeface="+mn-ea"/>
                <a:cs typeface="+mn-cs"/>
              </a:rPr>
              <a:t>. </a:t>
            </a:r>
            <a:r>
              <a:rPr kumimoji="0" lang="en-US" sz="36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At very high concentrations, dry powder aerosols</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and chemically reactive liquid aerosols (e.g., polymers</a:t>
            </a:r>
            <a:r>
              <a:rPr lang="en-US" sz="3600" dirty="0">
                <a:solidFill>
                  <a:sysClr val="windowText" lastClr="000000"/>
                </a:solidFill>
                <a:latin typeface="Calibri" panose="020F0502020204030204"/>
              </a:rPr>
              <a:t>)</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tend to form conglomerates in the proximal nose causing physical obstruction of the animals’ airways </a:t>
            </a: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(e.g., dust loading) </a:t>
            </a:r>
            <a:r>
              <a:rPr kumimoji="0" lang="en-US" sz="36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and impaired respiration which may be misdiagnosed as a toxic effect.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09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5</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pic>
        <p:nvPicPr>
          <p:cNvPr id="2" name="Picture 1">
            <a:extLst>
              <a:ext uri="{FF2B5EF4-FFF2-40B4-BE49-F238E27FC236}">
                <a16:creationId xmlns:a16="http://schemas.microsoft.com/office/drawing/2014/main" id="{660B2272-1180-4CB2-8A13-5E6B3B0838FD}"/>
              </a:ext>
            </a:extLst>
          </p:cNvPr>
          <p:cNvPicPr>
            <a:picLocks noChangeAspect="1"/>
          </p:cNvPicPr>
          <p:nvPr/>
        </p:nvPicPr>
        <p:blipFill>
          <a:blip r:embed="rId3"/>
          <a:stretch>
            <a:fillRect/>
          </a:stretch>
        </p:blipFill>
        <p:spPr>
          <a:xfrm>
            <a:off x="1520890" y="1416219"/>
            <a:ext cx="5358882" cy="3616561"/>
          </a:xfrm>
          <a:prstGeom prst="rect">
            <a:avLst/>
          </a:prstGeom>
        </p:spPr>
      </p:pic>
      <p:pic>
        <p:nvPicPr>
          <p:cNvPr id="3" name="Picture 2">
            <a:extLst>
              <a:ext uri="{FF2B5EF4-FFF2-40B4-BE49-F238E27FC236}">
                <a16:creationId xmlns:a16="http://schemas.microsoft.com/office/drawing/2014/main" id="{BF895865-B7D8-4177-A0A9-7BAF04AB60F1}"/>
              </a:ext>
            </a:extLst>
          </p:cNvPr>
          <p:cNvPicPr>
            <a:picLocks noChangeAspect="1"/>
          </p:cNvPicPr>
          <p:nvPr/>
        </p:nvPicPr>
        <p:blipFill>
          <a:blip r:embed="rId4"/>
          <a:stretch>
            <a:fillRect/>
          </a:stretch>
        </p:blipFill>
        <p:spPr>
          <a:xfrm>
            <a:off x="2780826" y="2008731"/>
            <a:ext cx="5515651" cy="3706200"/>
          </a:xfrm>
          <a:prstGeom prst="rect">
            <a:avLst/>
          </a:prstGeom>
        </p:spPr>
      </p:pic>
      <p:pic>
        <p:nvPicPr>
          <p:cNvPr id="7" name="Picture 6">
            <a:extLst>
              <a:ext uri="{FF2B5EF4-FFF2-40B4-BE49-F238E27FC236}">
                <a16:creationId xmlns:a16="http://schemas.microsoft.com/office/drawing/2014/main" id="{5D5F9511-B813-4E0D-B96B-2C2210D9E5BA}"/>
              </a:ext>
            </a:extLst>
          </p:cNvPr>
          <p:cNvPicPr>
            <a:picLocks noChangeAspect="1"/>
          </p:cNvPicPr>
          <p:nvPr/>
        </p:nvPicPr>
        <p:blipFill>
          <a:blip r:embed="rId5"/>
          <a:stretch>
            <a:fillRect/>
          </a:stretch>
        </p:blipFill>
        <p:spPr>
          <a:xfrm>
            <a:off x="4121946" y="2673181"/>
            <a:ext cx="5515651" cy="3706200"/>
          </a:xfrm>
          <a:prstGeom prst="rect">
            <a:avLst/>
          </a:prstGeom>
        </p:spPr>
      </p:pic>
      <p:sp>
        <p:nvSpPr>
          <p:cNvPr id="9" name="TextBox 8">
            <a:extLst>
              <a:ext uri="{FF2B5EF4-FFF2-40B4-BE49-F238E27FC236}">
                <a16:creationId xmlns:a16="http://schemas.microsoft.com/office/drawing/2014/main" id="{5FC67DBB-4ADF-49F9-9283-4FED89846054}"/>
              </a:ext>
            </a:extLst>
          </p:cNvPr>
          <p:cNvSpPr txBox="1"/>
          <p:nvPr/>
        </p:nvSpPr>
        <p:spPr>
          <a:xfrm>
            <a:off x="9833066" y="1180231"/>
            <a:ext cx="2036718" cy="4247317"/>
          </a:xfrm>
          <a:prstGeom prst="rect">
            <a:avLst/>
          </a:prstGeom>
          <a:noFill/>
        </p:spPr>
        <p:txBody>
          <a:bodyPr wrap="square" rtlCol="0">
            <a:spAutoFit/>
          </a:bodyPr>
          <a:lstStyle/>
          <a:p>
            <a:r>
              <a:rPr lang="en-US" dirty="0"/>
              <a:t>The current basic characterization for materials undergo any inhalation tests is a particle size distribution analysis to determine the particle size and the need of pre-treatment steps to achieve the needed particles at the point of the aerosol generation.</a:t>
            </a:r>
          </a:p>
        </p:txBody>
      </p:sp>
      <p:sp>
        <p:nvSpPr>
          <p:cNvPr id="10" name="Content Placeholder 2">
            <a:extLst>
              <a:ext uri="{FF2B5EF4-FFF2-40B4-BE49-F238E27FC236}">
                <a16:creationId xmlns:a16="http://schemas.microsoft.com/office/drawing/2014/main" id="{DCE2E63E-1790-4045-A649-947B39E8E87A}"/>
              </a:ext>
            </a:extLst>
          </p:cNvPr>
          <p:cNvSpPr txBox="1">
            <a:spLocks/>
          </p:cNvSpPr>
          <p:nvPr/>
        </p:nvSpPr>
        <p:spPr>
          <a:xfrm>
            <a:off x="1416230" y="859128"/>
            <a:ext cx="10515600" cy="1509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t>2. Particles Behavior and Properties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6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2B340E-D475-4DD8-910F-4A253C6FF3BF}"/>
              </a:ext>
            </a:extLst>
          </p:cNvPr>
          <p:cNvSpPr txBox="1"/>
          <p:nvPr/>
        </p:nvSpPr>
        <p:spPr>
          <a:xfrm>
            <a:off x="1342572" y="675933"/>
            <a:ext cx="5975350" cy="523220"/>
          </a:xfrm>
          <a:prstGeom prst="rect">
            <a:avLst/>
          </a:prstGeom>
          <a:noFill/>
        </p:spPr>
        <p:txBody>
          <a:bodyPr wrap="square" rtlCol="0">
            <a:spAutoFit/>
          </a:bodyPr>
          <a:lstStyle/>
          <a:p>
            <a:r>
              <a:rPr lang="en-US" sz="2800" b="1" dirty="0">
                <a:solidFill>
                  <a:sysClr val="windowText" lastClr="000000"/>
                </a:solidFill>
                <a:latin typeface="Calibri" panose="020F0502020204030204"/>
              </a:rPr>
              <a:t>Contact Angle Measurements</a:t>
            </a:r>
          </a:p>
        </p:txBody>
      </p:sp>
      <p:pic>
        <p:nvPicPr>
          <p:cNvPr id="7" name="Picture 6">
            <a:extLst>
              <a:ext uri="{FF2B5EF4-FFF2-40B4-BE49-F238E27FC236}">
                <a16:creationId xmlns:a16="http://schemas.microsoft.com/office/drawing/2014/main" id="{D2FDF2FF-7664-461C-89FE-0C53B8385DCE}"/>
              </a:ext>
            </a:extLst>
          </p:cNvPr>
          <p:cNvPicPr>
            <a:picLocks noChangeAspect="1"/>
          </p:cNvPicPr>
          <p:nvPr/>
        </p:nvPicPr>
        <p:blipFill>
          <a:blip r:embed="rId2"/>
          <a:stretch>
            <a:fillRect/>
          </a:stretch>
        </p:blipFill>
        <p:spPr>
          <a:xfrm>
            <a:off x="7604887" y="995310"/>
            <a:ext cx="1436850" cy="1148400"/>
          </a:xfrm>
          <a:prstGeom prst="rect">
            <a:avLst/>
          </a:prstGeom>
        </p:spPr>
      </p:pic>
      <p:cxnSp>
        <p:nvCxnSpPr>
          <p:cNvPr id="12" name="Straight Arrow Connector 11">
            <a:extLst>
              <a:ext uri="{FF2B5EF4-FFF2-40B4-BE49-F238E27FC236}">
                <a16:creationId xmlns:a16="http://schemas.microsoft.com/office/drawing/2014/main" id="{F0DA42AD-5171-4147-A4C9-0EC0A8202E7E}"/>
              </a:ext>
            </a:extLst>
          </p:cNvPr>
          <p:cNvCxnSpPr>
            <a:cxnSpLocks/>
            <a:stCxn id="7" idx="1"/>
          </p:cNvCxnSpPr>
          <p:nvPr/>
        </p:nvCxnSpPr>
        <p:spPr>
          <a:xfrm flipH="1">
            <a:off x="6879691" y="1569510"/>
            <a:ext cx="725196" cy="2831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EE8005E-AE2F-4D16-9143-C5ECA67A959F}"/>
              </a:ext>
            </a:extLst>
          </p:cNvPr>
          <p:cNvPicPr>
            <a:picLocks noChangeAspect="1"/>
          </p:cNvPicPr>
          <p:nvPr/>
        </p:nvPicPr>
        <p:blipFill>
          <a:blip r:embed="rId3"/>
          <a:stretch>
            <a:fillRect/>
          </a:stretch>
        </p:blipFill>
        <p:spPr>
          <a:xfrm>
            <a:off x="7605787" y="2311482"/>
            <a:ext cx="1204200" cy="1102591"/>
          </a:xfrm>
          <a:prstGeom prst="rect">
            <a:avLst/>
          </a:prstGeom>
        </p:spPr>
      </p:pic>
      <p:cxnSp>
        <p:nvCxnSpPr>
          <p:cNvPr id="14" name="Straight Arrow Connector 13">
            <a:extLst>
              <a:ext uri="{FF2B5EF4-FFF2-40B4-BE49-F238E27FC236}">
                <a16:creationId xmlns:a16="http://schemas.microsoft.com/office/drawing/2014/main" id="{7E4DDCEE-25F1-494E-BB9A-545C2C249672}"/>
              </a:ext>
            </a:extLst>
          </p:cNvPr>
          <p:cNvCxnSpPr>
            <a:cxnSpLocks/>
          </p:cNvCxnSpPr>
          <p:nvPr/>
        </p:nvCxnSpPr>
        <p:spPr>
          <a:xfrm flipH="1" flipV="1">
            <a:off x="6893614" y="2560803"/>
            <a:ext cx="712173" cy="5307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33EFEE6-7C29-4597-AE40-395B155454CB}"/>
              </a:ext>
            </a:extLst>
          </p:cNvPr>
          <p:cNvPicPr>
            <a:picLocks noChangeAspect="1"/>
          </p:cNvPicPr>
          <p:nvPr/>
        </p:nvPicPr>
        <p:blipFill>
          <a:blip r:embed="rId4"/>
          <a:stretch>
            <a:fillRect/>
          </a:stretch>
        </p:blipFill>
        <p:spPr>
          <a:xfrm>
            <a:off x="7604887" y="3585902"/>
            <a:ext cx="1205100" cy="1015000"/>
          </a:xfrm>
          <a:prstGeom prst="rect">
            <a:avLst/>
          </a:prstGeom>
        </p:spPr>
      </p:pic>
      <p:cxnSp>
        <p:nvCxnSpPr>
          <p:cNvPr id="17" name="Straight Arrow Connector 16">
            <a:extLst>
              <a:ext uri="{FF2B5EF4-FFF2-40B4-BE49-F238E27FC236}">
                <a16:creationId xmlns:a16="http://schemas.microsoft.com/office/drawing/2014/main" id="{38C951FC-E01F-4902-A0CF-51278DEB66CE}"/>
              </a:ext>
            </a:extLst>
          </p:cNvPr>
          <p:cNvCxnSpPr>
            <a:cxnSpLocks/>
            <a:stCxn id="15" idx="1"/>
          </p:cNvCxnSpPr>
          <p:nvPr/>
        </p:nvCxnSpPr>
        <p:spPr>
          <a:xfrm flipH="1">
            <a:off x="6890432" y="4093402"/>
            <a:ext cx="714455" cy="3541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B498AEE-964A-49A8-98D1-445F6F72E094}"/>
              </a:ext>
            </a:extLst>
          </p:cNvPr>
          <p:cNvSpPr txBox="1"/>
          <p:nvPr/>
        </p:nvSpPr>
        <p:spPr>
          <a:xfrm>
            <a:off x="1416050" y="5813045"/>
            <a:ext cx="5386199" cy="261610"/>
          </a:xfrm>
          <a:prstGeom prst="rect">
            <a:avLst/>
          </a:prstGeom>
          <a:noFill/>
        </p:spPr>
        <p:txBody>
          <a:bodyPr wrap="square" rtlCol="0">
            <a:spAutoFit/>
          </a:bodyPr>
          <a:lstStyle/>
          <a:p>
            <a:r>
              <a:rPr lang="en-US" sz="1100" dirty="0"/>
              <a:t>No 1 to 7 TUD Prof. Stintz and 8 to 11 Grace GmbH</a:t>
            </a:r>
          </a:p>
        </p:txBody>
      </p:sp>
      <p:graphicFrame>
        <p:nvGraphicFramePr>
          <p:cNvPr id="11" name="Table 10">
            <a:extLst>
              <a:ext uri="{FF2B5EF4-FFF2-40B4-BE49-F238E27FC236}">
                <a16:creationId xmlns:a16="http://schemas.microsoft.com/office/drawing/2014/main" id="{0024D1CF-615E-48E4-972C-0AE231A519E9}"/>
              </a:ext>
            </a:extLst>
          </p:cNvPr>
          <p:cNvGraphicFramePr>
            <a:graphicFrameLocks noGrp="1"/>
          </p:cNvGraphicFramePr>
          <p:nvPr>
            <p:extLst>
              <p:ext uri="{D42A27DB-BD31-4B8C-83A1-F6EECF244321}">
                <p14:modId xmlns:p14="http://schemas.microsoft.com/office/powerpoint/2010/main" val="3470794891"/>
              </p:ext>
            </p:extLst>
          </p:nvPr>
        </p:nvGraphicFramePr>
        <p:xfrm>
          <a:off x="1467937" y="1410154"/>
          <a:ext cx="5425677" cy="4340403"/>
        </p:xfrm>
        <a:graphic>
          <a:graphicData uri="http://schemas.openxmlformats.org/drawingml/2006/table">
            <a:tbl>
              <a:tblPr>
                <a:tableStyleId>{5C22544A-7EE6-4342-B048-85BDC9FD1C3A}</a:tableStyleId>
              </a:tblPr>
              <a:tblGrid>
                <a:gridCol w="308152">
                  <a:extLst>
                    <a:ext uri="{9D8B030D-6E8A-4147-A177-3AD203B41FA5}">
                      <a16:colId xmlns:a16="http://schemas.microsoft.com/office/drawing/2014/main" val="158244180"/>
                    </a:ext>
                  </a:extLst>
                </a:gridCol>
                <a:gridCol w="869429">
                  <a:extLst>
                    <a:ext uri="{9D8B030D-6E8A-4147-A177-3AD203B41FA5}">
                      <a16:colId xmlns:a16="http://schemas.microsoft.com/office/drawing/2014/main" val="617122041"/>
                    </a:ext>
                  </a:extLst>
                </a:gridCol>
                <a:gridCol w="1045516">
                  <a:extLst>
                    <a:ext uri="{9D8B030D-6E8A-4147-A177-3AD203B41FA5}">
                      <a16:colId xmlns:a16="http://schemas.microsoft.com/office/drawing/2014/main" val="2906925244"/>
                    </a:ext>
                  </a:extLst>
                </a:gridCol>
                <a:gridCol w="3202580">
                  <a:extLst>
                    <a:ext uri="{9D8B030D-6E8A-4147-A177-3AD203B41FA5}">
                      <a16:colId xmlns:a16="http://schemas.microsoft.com/office/drawing/2014/main" val="3641841852"/>
                    </a:ext>
                  </a:extLst>
                </a:gridCol>
              </a:tblGrid>
              <a:tr h="160679">
                <a:tc>
                  <a:txBody>
                    <a:bodyPr/>
                    <a:lstStyle/>
                    <a:p>
                      <a:pPr algn="ctr" fontAlgn="b"/>
                      <a:r>
                        <a:rPr lang="de-DE" sz="1100" b="1" u="none" strike="noStrike" dirty="0" err="1">
                          <a:solidFill>
                            <a:schemeClr val="bg1"/>
                          </a:solidFill>
                          <a:effectLst/>
                        </a:rPr>
                        <a:t>No</a:t>
                      </a:r>
                      <a:r>
                        <a:rPr lang="de-DE" sz="1100" b="1" u="none" strike="noStrike" dirty="0">
                          <a:solidFill>
                            <a:schemeClr val="bg1"/>
                          </a:solidFill>
                          <a:effectLst/>
                        </a:rPr>
                        <a:t>.</a:t>
                      </a:r>
                      <a:endParaRPr lang="de-DE" sz="1100" b="1" i="0" u="none" strike="noStrike" dirty="0">
                        <a:solidFill>
                          <a:schemeClr val="bg1"/>
                        </a:solidFill>
                        <a:effectLst/>
                        <a:latin typeface="Calibri" panose="020F0502020204030204" pitchFamily="34" charset="0"/>
                      </a:endParaRPr>
                    </a:p>
                  </a:txBody>
                  <a:tcPr marL="4717" marR="4717" marT="4717" marB="0" anchor="b">
                    <a:solidFill>
                      <a:schemeClr val="accent1">
                        <a:lumMod val="50000"/>
                      </a:schemeClr>
                    </a:solidFill>
                  </a:tcPr>
                </a:tc>
                <a:tc>
                  <a:txBody>
                    <a:bodyPr/>
                    <a:lstStyle/>
                    <a:p>
                      <a:pPr algn="ctr" fontAlgn="b"/>
                      <a:r>
                        <a:rPr lang="de-DE" sz="1100" b="1" u="none" strike="noStrike" dirty="0">
                          <a:solidFill>
                            <a:schemeClr val="bg1"/>
                          </a:solidFill>
                          <a:effectLst/>
                        </a:rPr>
                        <a:t>Sample</a:t>
                      </a:r>
                      <a:endParaRPr lang="de-DE" sz="1100" b="1" i="0" u="none" strike="noStrike" dirty="0">
                        <a:solidFill>
                          <a:schemeClr val="bg1"/>
                        </a:solidFill>
                        <a:effectLst/>
                        <a:latin typeface="Calibri" panose="020F0502020204030204" pitchFamily="34" charset="0"/>
                      </a:endParaRPr>
                    </a:p>
                  </a:txBody>
                  <a:tcPr marL="4717" marR="4717" marT="4717" marB="0" anchor="b">
                    <a:solidFill>
                      <a:schemeClr val="accent1">
                        <a:lumMod val="50000"/>
                      </a:schemeClr>
                    </a:solidFill>
                  </a:tcPr>
                </a:tc>
                <a:tc>
                  <a:txBody>
                    <a:bodyPr/>
                    <a:lstStyle/>
                    <a:p>
                      <a:pPr algn="ctr" fontAlgn="b"/>
                      <a:r>
                        <a:rPr lang="de-DE" sz="1100" b="1" u="none" strike="noStrike" dirty="0">
                          <a:solidFill>
                            <a:schemeClr val="bg1"/>
                          </a:solidFill>
                          <a:effectLst/>
                        </a:rPr>
                        <a:t>Contact Angle [°]</a:t>
                      </a:r>
                      <a:endParaRPr lang="de-DE" sz="1100" b="1" i="0" u="none" strike="noStrike" dirty="0">
                        <a:solidFill>
                          <a:schemeClr val="bg1"/>
                        </a:solidFill>
                        <a:effectLst/>
                        <a:latin typeface="Calibri" panose="020F0502020204030204" pitchFamily="34" charset="0"/>
                      </a:endParaRPr>
                    </a:p>
                  </a:txBody>
                  <a:tcPr marL="4717" marR="4717" marT="4717" marB="0" anchor="b">
                    <a:solidFill>
                      <a:schemeClr val="accent1">
                        <a:lumMod val="50000"/>
                      </a:schemeClr>
                    </a:solidFill>
                  </a:tcPr>
                </a:tc>
                <a:tc>
                  <a:txBody>
                    <a:bodyPr/>
                    <a:lstStyle/>
                    <a:p>
                      <a:pPr algn="l" fontAlgn="b"/>
                      <a:r>
                        <a:rPr lang="de-DE" sz="1100" b="1" u="none" strike="noStrike" dirty="0">
                          <a:solidFill>
                            <a:schemeClr val="bg1"/>
                          </a:solidFill>
                          <a:effectLst/>
                        </a:rPr>
                        <a:t>  </a:t>
                      </a:r>
                      <a:r>
                        <a:rPr lang="de-DE" sz="1100" b="1" u="none" strike="noStrike" dirty="0" err="1">
                          <a:solidFill>
                            <a:schemeClr val="bg1"/>
                          </a:solidFill>
                          <a:effectLst/>
                        </a:rPr>
                        <a:t>Remarkes</a:t>
                      </a:r>
                      <a:r>
                        <a:rPr lang="de-DE" sz="1100" b="1" u="none" strike="noStrike" dirty="0">
                          <a:solidFill>
                            <a:schemeClr val="bg1"/>
                          </a:solidFill>
                          <a:effectLst/>
                        </a:rPr>
                        <a:t>:</a:t>
                      </a:r>
                      <a:endParaRPr lang="de-DE" sz="1100" b="1" i="0" u="none" strike="noStrike" dirty="0">
                        <a:solidFill>
                          <a:schemeClr val="bg1"/>
                        </a:solidFill>
                        <a:effectLst/>
                        <a:latin typeface="Calibri" panose="020F0502020204030204" pitchFamily="34" charset="0"/>
                      </a:endParaRPr>
                    </a:p>
                  </a:txBody>
                  <a:tcPr marL="4717" marR="4717" marT="4717" marB="0" anchor="b">
                    <a:solidFill>
                      <a:schemeClr val="accent1">
                        <a:lumMod val="50000"/>
                      </a:schemeClr>
                    </a:solidFill>
                  </a:tcPr>
                </a:tc>
                <a:extLst>
                  <a:ext uri="{0D108BD9-81ED-4DB2-BD59-A6C34878D82A}">
                    <a16:rowId xmlns:a16="http://schemas.microsoft.com/office/drawing/2014/main" val="3654680744"/>
                  </a:ext>
                </a:extLst>
              </a:tr>
              <a:tr h="641617">
                <a:tc>
                  <a:txBody>
                    <a:bodyPr/>
                    <a:lstStyle/>
                    <a:p>
                      <a:pPr marL="0" algn="ctr" defTabSz="914400" rtl="0" eaLnBrk="1" fontAlgn="b" latinLnBrk="0" hangingPunct="1"/>
                      <a:r>
                        <a:rPr lang="de-DE" sz="1000" b="1" u="none" strike="noStrike" kern="1200" dirty="0">
                          <a:solidFill>
                            <a:schemeClr val="dk1"/>
                          </a:solidFill>
                          <a:effectLst/>
                          <a:latin typeface="+mn-lt"/>
                          <a:ea typeface="+mn-ea"/>
                          <a:cs typeface="+mn-cs"/>
                        </a:rPr>
                        <a:t>1</a:t>
                      </a:r>
                      <a:br>
                        <a:rPr lang="de-DE" sz="1000" b="1" u="none" strike="noStrike" kern="1200" dirty="0">
                          <a:solidFill>
                            <a:schemeClr val="dk1"/>
                          </a:solidFill>
                          <a:effectLst/>
                          <a:latin typeface="+mn-lt"/>
                          <a:ea typeface="+mn-ea"/>
                          <a:cs typeface="+mn-cs"/>
                        </a:rPr>
                      </a:br>
                      <a:br>
                        <a:rPr lang="de-DE" sz="1000" b="1" u="none" strike="noStrike" kern="1200" dirty="0">
                          <a:solidFill>
                            <a:schemeClr val="dk1"/>
                          </a:solidFill>
                          <a:effectLst/>
                          <a:latin typeface="+mn-lt"/>
                          <a:ea typeface="+mn-ea"/>
                          <a:cs typeface="+mn-cs"/>
                        </a:rPr>
                      </a:br>
                      <a:br>
                        <a:rPr lang="de-DE" sz="1000" b="1" u="none" strike="noStrike" kern="1200" dirty="0">
                          <a:solidFill>
                            <a:schemeClr val="dk1"/>
                          </a:solidFill>
                          <a:effectLst/>
                          <a:latin typeface="+mn-lt"/>
                          <a:ea typeface="+mn-ea"/>
                          <a:cs typeface="+mn-cs"/>
                        </a:rPr>
                      </a:br>
                      <a:endParaRPr lang="de-DE" sz="1000" b="1" u="none" strike="noStrike" kern="1200" dirty="0">
                        <a:solidFill>
                          <a:schemeClr val="dk1"/>
                        </a:solidFill>
                        <a:effectLst/>
                        <a:latin typeface="+mn-lt"/>
                        <a:ea typeface="+mn-ea"/>
                        <a:cs typeface="+mn-cs"/>
                      </a:endParaRPr>
                    </a:p>
                  </a:txBody>
                  <a:tcPr marL="4717" marR="4717" marT="4717" marB="0" anchor="b">
                    <a:solidFill>
                      <a:schemeClr val="accent1">
                        <a:lumMod val="60000"/>
                        <a:lumOff val="40000"/>
                      </a:schemeClr>
                    </a:solidFill>
                  </a:tcPr>
                </a:tc>
                <a:tc>
                  <a:txBody>
                    <a:bodyPr/>
                    <a:lstStyle/>
                    <a:p>
                      <a:pPr marL="0" algn="ctr" defTabSz="914400" rtl="0" eaLnBrk="1" fontAlgn="b" latinLnBrk="0" hangingPunct="1"/>
                      <a:r>
                        <a:rPr lang="de-DE" sz="1000" b="1" u="none" strike="noStrike" kern="1200" dirty="0">
                          <a:solidFill>
                            <a:schemeClr val="dk1"/>
                          </a:solidFill>
                          <a:effectLst/>
                          <a:latin typeface="+mn-lt"/>
                          <a:ea typeface="+mn-ea"/>
                          <a:cs typeface="+mn-cs"/>
                        </a:rPr>
                        <a:t>AEROSIL® R812</a:t>
                      </a:r>
                      <a:br>
                        <a:rPr lang="de-DE" sz="1000" b="1" u="none" strike="noStrike" kern="1200" dirty="0">
                          <a:solidFill>
                            <a:schemeClr val="dk1"/>
                          </a:solidFill>
                          <a:effectLst/>
                          <a:latin typeface="+mn-lt"/>
                          <a:ea typeface="+mn-ea"/>
                          <a:cs typeface="+mn-cs"/>
                        </a:rPr>
                      </a:br>
                      <a:br>
                        <a:rPr lang="de-DE" sz="1000" b="1" u="none" strike="noStrike" kern="1200" dirty="0">
                          <a:solidFill>
                            <a:schemeClr val="dk1"/>
                          </a:solidFill>
                          <a:effectLst/>
                          <a:latin typeface="+mn-lt"/>
                          <a:ea typeface="+mn-ea"/>
                          <a:cs typeface="+mn-cs"/>
                        </a:rPr>
                      </a:br>
                      <a:br>
                        <a:rPr lang="de-DE" sz="1000" b="1" u="none" strike="noStrike" kern="1200" dirty="0">
                          <a:solidFill>
                            <a:schemeClr val="dk1"/>
                          </a:solidFill>
                          <a:effectLst/>
                          <a:latin typeface="+mn-lt"/>
                          <a:ea typeface="+mn-ea"/>
                          <a:cs typeface="+mn-cs"/>
                        </a:rPr>
                      </a:br>
                      <a:endParaRPr lang="de-DE" sz="1000" b="1" u="none" strike="noStrike" kern="1200" dirty="0">
                        <a:solidFill>
                          <a:schemeClr val="dk1"/>
                        </a:solidFill>
                        <a:effectLst/>
                        <a:latin typeface="+mn-lt"/>
                        <a:ea typeface="+mn-ea"/>
                        <a:cs typeface="+mn-cs"/>
                      </a:endParaRPr>
                    </a:p>
                  </a:txBody>
                  <a:tcPr marL="4717" marR="4717" marT="4717" marB="0" anchor="b">
                    <a:solidFill>
                      <a:schemeClr val="accent1">
                        <a:lumMod val="60000"/>
                        <a:lumOff val="40000"/>
                      </a:schemeClr>
                    </a:solidFill>
                  </a:tcPr>
                </a:tc>
                <a:tc>
                  <a:txBody>
                    <a:bodyPr/>
                    <a:lstStyle/>
                    <a:p>
                      <a:pPr marL="0" algn="ctr" defTabSz="914400" rtl="0" eaLnBrk="1" fontAlgn="b" latinLnBrk="0" hangingPunct="1"/>
                      <a:r>
                        <a:rPr lang="de-DE" sz="1000" b="1" u="none" strike="noStrike" kern="1200" dirty="0">
                          <a:solidFill>
                            <a:srgbClr val="FF0000"/>
                          </a:solidFill>
                          <a:effectLst/>
                          <a:latin typeface="+mn-lt"/>
                          <a:ea typeface="+mn-ea"/>
                          <a:cs typeface="+mn-cs"/>
                        </a:rPr>
                        <a:t>147,2</a:t>
                      </a:r>
                      <a:br>
                        <a:rPr lang="de-DE" sz="1000" b="1" u="none" strike="noStrike" kern="1200" dirty="0">
                          <a:solidFill>
                            <a:schemeClr val="dk1"/>
                          </a:solidFill>
                          <a:effectLst/>
                          <a:latin typeface="+mn-lt"/>
                          <a:ea typeface="+mn-ea"/>
                          <a:cs typeface="+mn-cs"/>
                        </a:rPr>
                      </a:br>
                      <a:br>
                        <a:rPr lang="de-DE" sz="1000" b="1" u="none" strike="noStrike" kern="1200" dirty="0">
                          <a:solidFill>
                            <a:schemeClr val="dk1"/>
                          </a:solidFill>
                          <a:effectLst/>
                          <a:latin typeface="+mn-lt"/>
                          <a:ea typeface="+mn-ea"/>
                          <a:cs typeface="+mn-cs"/>
                        </a:rPr>
                      </a:br>
                      <a:br>
                        <a:rPr lang="de-DE" sz="1000" b="1" u="none" strike="noStrike" kern="1200" dirty="0">
                          <a:solidFill>
                            <a:schemeClr val="dk1"/>
                          </a:solidFill>
                          <a:effectLst/>
                          <a:latin typeface="+mn-lt"/>
                          <a:ea typeface="+mn-ea"/>
                          <a:cs typeface="+mn-cs"/>
                        </a:rPr>
                      </a:br>
                      <a:endParaRPr lang="de-DE" sz="1000" b="1" u="none" strike="noStrike" kern="1200" dirty="0">
                        <a:solidFill>
                          <a:schemeClr val="dk1"/>
                        </a:solidFill>
                        <a:effectLst/>
                        <a:latin typeface="+mn-lt"/>
                        <a:ea typeface="+mn-ea"/>
                        <a:cs typeface="+mn-cs"/>
                      </a:endParaRPr>
                    </a:p>
                  </a:txBody>
                  <a:tcPr marL="4717" marR="4717" marT="4717" marB="0" anchor="b">
                    <a:solidFill>
                      <a:schemeClr val="accent1">
                        <a:lumMod val="60000"/>
                        <a:lumOff val="40000"/>
                      </a:schemeClr>
                    </a:solidFill>
                  </a:tcPr>
                </a:tc>
                <a:tc>
                  <a:txBody>
                    <a:bodyPr/>
                    <a:lstStyle/>
                    <a:p>
                      <a:pPr marL="0" algn="ctr" defTabSz="914400" rtl="0" eaLnBrk="1" fontAlgn="b" latinLnBrk="0" hangingPunct="1"/>
                      <a:r>
                        <a:rPr lang="en-US" sz="1000" b="1" u="none" strike="noStrike" kern="1200" dirty="0">
                          <a:solidFill>
                            <a:schemeClr val="dk1"/>
                          </a:solidFill>
                          <a:effectLst/>
                          <a:latin typeface="+mn-lt"/>
                          <a:ea typeface="+mn-ea"/>
                          <a:cs typeface="+mn-cs"/>
                        </a:rPr>
                        <a:t>Drop of water is very difficult or impossible to deposit on </a:t>
                      </a:r>
                      <a:br>
                        <a:rPr lang="en-US" sz="1000" b="1" u="none" strike="noStrike" kern="1200" dirty="0">
                          <a:solidFill>
                            <a:schemeClr val="dk1"/>
                          </a:solidFill>
                          <a:effectLst/>
                          <a:latin typeface="+mn-lt"/>
                          <a:ea typeface="+mn-ea"/>
                          <a:cs typeface="+mn-cs"/>
                        </a:rPr>
                      </a:br>
                      <a:r>
                        <a:rPr lang="en-US" sz="1000" b="1" u="none" strike="noStrike" kern="1200" dirty="0">
                          <a:solidFill>
                            <a:schemeClr val="dk1"/>
                          </a:solidFill>
                          <a:effectLst/>
                          <a:latin typeface="+mn-lt"/>
                          <a:ea typeface="+mn-ea"/>
                          <a:cs typeface="+mn-cs"/>
                        </a:rPr>
                        <a:t>the surface</a:t>
                      </a:r>
                      <a:br>
                        <a:rPr lang="en-US" sz="1000" b="1" u="none" strike="noStrike" kern="1200" dirty="0">
                          <a:solidFill>
                            <a:schemeClr val="dk1"/>
                          </a:solidFill>
                          <a:effectLst/>
                          <a:latin typeface="+mn-lt"/>
                          <a:ea typeface="+mn-ea"/>
                          <a:cs typeface="+mn-cs"/>
                        </a:rPr>
                      </a:br>
                      <a:r>
                        <a:rPr lang="en-US" sz="1000" b="1" u="none" strike="noStrike" kern="1200" dirty="0">
                          <a:solidFill>
                            <a:schemeClr val="dk1"/>
                          </a:solidFill>
                          <a:effectLst/>
                          <a:latin typeface="+mn-lt"/>
                          <a:ea typeface="+mn-ea"/>
                          <a:cs typeface="+mn-cs"/>
                        </a:rPr>
                        <a:t>Water droplet does not sit firmly on the surface, but can be </a:t>
                      </a:r>
                      <a:br>
                        <a:rPr lang="en-US" sz="1000" b="1" u="none" strike="noStrike" kern="1200" dirty="0">
                          <a:solidFill>
                            <a:schemeClr val="dk1"/>
                          </a:solidFill>
                          <a:effectLst/>
                          <a:latin typeface="+mn-lt"/>
                          <a:ea typeface="+mn-ea"/>
                          <a:cs typeface="+mn-cs"/>
                        </a:rPr>
                      </a:br>
                      <a:r>
                        <a:rPr lang="en-US" sz="1000" b="1" u="none" strike="noStrike" kern="1200" dirty="0">
                          <a:solidFill>
                            <a:schemeClr val="dk1"/>
                          </a:solidFill>
                          <a:effectLst/>
                          <a:latin typeface="+mn-lt"/>
                          <a:ea typeface="+mn-ea"/>
                          <a:cs typeface="+mn-cs"/>
                        </a:rPr>
                        <a:t>moved easily</a:t>
                      </a:r>
                    </a:p>
                  </a:txBody>
                  <a:tcPr marL="4717" marR="4717" marT="4717" marB="0" anchor="b">
                    <a:solidFill>
                      <a:schemeClr val="accent1">
                        <a:lumMod val="60000"/>
                        <a:lumOff val="40000"/>
                      </a:schemeClr>
                    </a:solidFill>
                  </a:tcPr>
                </a:tc>
                <a:extLst>
                  <a:ext uri="{0D108BD9-81ED-4DB2-BD59-A6C34878D82A}">
                    <a16:rowId xmlns:a16="http://schemas.microsoft.com/office/drawing/2014/main" val="2723881673"/>
                  </a:ext>
                </a:extLst>
              </a:tr>
              <a:tr h="156281">
                <a:tc>
                  <a:txBody>
                    <a:bodyPr/>
                    <a:lstStyle/>
                    <a:p>
                      <a:pPr algn="ctr" fontAlgn="b"/>
                      <a:r>
                        <a:rPr lang="de-DE" sz="1000" b="1" u="none" strike="noStrike">
                          <a:effectLst/>
                        </a:rPr>
                        <a:t>2</a:t>
                      </a:r>
                      <a:endParaRPr lang="de-DE" sz="1000" b="1" i="0" u="none" strike="noStrike">
                        <a:solidFill>
                          <a:srgbClr val="000000"/>
                        </a:solidFill>
                        <a:effectLst/>
                        <a:latin typeface="Calibri" panose="020F0502020204030204" pitchFamily="34" charset="0"/>
                      </a:endParaRPr>
                    </a:p>
                  </a:txBody>
                  <a:tcPr marL="4717" marR="4717" marT="4717" marB="0" anchor="b"/>
                </a:tc>
                <a:tc>
                  <a:txBody>
                    <a:bodyPr/>
                    <a:lstStyle/>
                    <a:p>
                      <a:pPr algn="ctr" fontAlgn="b"/>
                      <a:r>
                        <a:rPr lang="de-DE" sz="1000" b="1" u="none" strike="noStrike" dirty="0">
                          <a:effectLst/>
                        </a:rPr>
                        <a:t>Syloid® 244 FP</a:t>
                      </a:r>
                      <a:endParaRPr lang="de-DE" sz="1000" b="1" i="0" u="none" strike="noStrike" dirty="0">
                        <a:solidFill>
                          <a:srgbClr val="000000"/>
                        </a:solidFill>
                        <a:effectLst/>
                        <a:latin typeface="Calibri" panose="020F0502020204030204" pitchFamily="34" charset="0"/>
                      </a:endParaRPr>
                    </a:p>
                  </a:txBody>
                  <a:tcPr marL="4717" marR="4717" marT="4717" marB="0" anchor="b"/>
                </a:tc>
                <a:tc>
                  <a:txBody>
                    <a:bodyPr/>
                    <a:lstStyle/>
                    <a:p>
                      <a:pPr algn="ctr" fontAlgn="b"/>
                      <a:r>
                        <a:rPr lang="de-DE" sz="1000" b="1" u="none" strike="noStrike" dirty="0">
                          <a:solidFill>
                            <a:srgbClr val="FF0000"/>
                          </a:solidFill>
                          <a:effectLst/>
                        </a:rPr>
                        <a:t>not </a:t>
                      </a:r>
                      <a:r>
                        <a:rPr lang="de-DE" sz="1000" b="1" u="none" strike="noStrike" dirty="0" err="1">
                          <a:solidFill>
                            <a:srgbClr val="FF0000"/>
                          </a:solidFill>
                          <a:effectLst/>
                        </a:rPr>
                        <a:t>measurable</a:t>
                      </a:r>
                      <a:endParaRPr lang="de-DE" sz="1000" b="1" i="0" u="none" strike="noStrike" dirty="0">
                        <a:solidFill>
                          <a:srgbClr val="FF0000"/>
                        </a:solidFill>
                        <a:effectLst/>
                        <a:latin typeface="Calibri" panose="020F0502020204030204" pitchFamily="34" charset="0"/>
                      </a:endParaRPr>
                    </a:p>
                  </a:txBody>
                  <a:tcPr marL="4717" marR="4717" marT="4717" marB="0" anchor="b"/>
                </a:tc>
                <a:tc>
                  <a:txBody>
                    <a:bodyPr/>
                    <a:lstStyle/>
                    <a:p>
                      <a:pPr algn="l" fontAlgn="b"/>
                      <a:r>
                        <a:rPr lang="en-US" sz="1000" u="none" strike="noStrike">
                          <a:effectLst/>
                        </a:rPr>
                        <a:t>Drop of water bursts on the surface and runs off immediately</a:t>
                      </a:r>
                      <a:endParaRPr lang="en-US" sz="1000" b="1" i="0" u="none" strike="noStrike">
                        <a:solidFill>
                          <a:srgbClr val="000000"/>
                        </a:solidFill>
                        <a:effectLst/>
                        <a:latin typeface="Calibri" panose="020F0502020204030204" pitchFamily="34" charset="0"/>
                      </a:endParaRPr>
                    </a:p>
                  </a:txBody>
                  <a:tcPr marL="4717" marR="4717" marT="4717" marB="0" anchor="b"/>
                </a:tc>
                <a:extLst>
                  <a:ext uri="{0D108BD9-81ED-4DB2-BD59-A6C34878D82A}">
                    <a16:rowId xmlns:a16="http://schemas.microsoft.com/office/drawing/2014/main" val="2740003810"/>
                  </a:ext>
                </a:extLst>
              </a:tr>
              <a:tr h="320808">
                <a:tc>
                  <a:txBody>
                    <a:bodyPr/>
                    <a:lstStyle/>
                    <a:p>
                      <a:pPr algn="ctr" fontAlgn="b"/>
                      <a:r>
                        <a:rPr lang="de-DE" sz="1000" b="1" u="none" strike="noStrike" dirty="0">
                          <a:effectLst/>
                        </a:rPr>
                        <a:t>3</a:t>
                      </a:r>
                      <a:endParaRPr lang="de-DE"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ctr" fontAlgn="b"/>
                      <a:r>
                        <a:rPr lang="de-DE" sz="1000" b="1" u="none" strike="noStrike" dirty="0">
                          <a:effectLst/>
                        </a:rPr>
                        <a:t>HDK® N20</a:t>
                      </a:r>
                      <a:br>
                        <a:rPr lang="de-DE" sz="1000" b="1" u="none" strike="noStrike" dirty="0">
                          <a:effectLst/>
                        </a:rPr>
                      </a:br>
                      <a:endParaRPr lang="de-DE"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ctr" fontAlgn="b"/>
                      <a:r>
                        <a:rPr lang="de-DE" sz="1000" b="1" u="none" strike="noStrike" dirty="0">
                          <a:solidFill>
                            <a:srgbClr val="FF0000"/>
                          </a:solidFill>
                          <a:effectLst/>
                        </a:rPr>
                        <a:t>93,6</a:t>
                      </a:r>
                      <a:br>
                        <a:rPr lang="de-DE" sz="1000" b="1" u="none" strike="noStrike" dirty="0">
                          <a:solidFill>
                            <a:srgbClr val="FF0000"/>
                          </a:solidFill>
                          <a:effectLst/>
                        </a:rPr>
                      </a:br>
                      <a:endParaRPr lang="de-DE" sz="1000" b="1" i="0" u="none" strike="noStrike" dirty="0">
                        <a:solidFill>
                          <a:srgbClr val="FF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l" fontAlgn="b"/>
                      <a:r>
                        <a:rPr lang="en-US" sz="1000" u="none" strike="noStrike" dirty="0">
                          <a:effectLst/>
                        </a:rPr>
                        <a:t>Drops of water can be put on easily</a:t>
                      </a:r>
                      <a:br>
                        <a:rPr lang="en-US" sz="1000" u="none" strike="noStrike" dirty="0">
                          <a:effectLst/>
                        </a:rPr>
                      </a:br>
                      <a:r>
                        <a:rPr lang="en-US" sz="1000" u="none" strike="noStrike" dirty="0">
                          <a:effectLst/>
                        </a:rPr>
                        <a:t>Slowly sinks in and becomes flatter and more extensive</a:t>
                      </a:r>
                      <a:endParaRPr lang="en-US"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extLst>
                  <a:ext uri="{0D108BD9-81ED-4DB2-BD59-A6C34878D82A}">
                    <a16:rowId xmlns:a16="http://schemas.microsoft.com/office/drawing/2014/main" val="3477823049"/>
                  </a:ext>
                </a:extLst>
              </a:tr>
              <a:tr h="641617">
                <a:tc>
                  <a:txBody>
                    <a:bodyPr/>
                    <a:lstStyle/>
                    <a:p>
                      <a:pPr algn="ctr" fontAlgn="b"/>
                      <a:r>
                        <a:rPr lang="de-DE" sz="1000" b="1" u="none" strike="noStrike">
                          <a:effectLst/>
                        </a:rPr>
                        <a:t>4</a:t>
                      </a:r>
                      <a:endParaRPr lang="de-DE" sz="1000" b="1" i="0" u="none" strike="noStrike">
                        <a:solidFill>
                          <a:srgbClr val="000000"/>
                        </a:solidFill>
                        <a:effectLst/>
                        <a:latin typeface="Calibri" panose="020F0502020204030204" pitchFamily="34" charset="0"/>
                      </a:endParaRPr>
                    </a:p>
                  </a:txBody>
                  <a:tcPr marL="4717" marR="4717" marT="4717" marB="0" anchor="b"/>
                </a:tc>
                <a:tc>
                  <a:txBody>
                    <a:bodyPr/>
                    <a:lstStyle/>
                    <a:p>
                      <a:pPr algn="ctr" fontAlgn="b"/>
                      <a:r>
                        <a:rPr lang="de-DE" sz="1000" b="1" u="none" strike="noStrike">
                          <a:effectLst/>
                        </a:rPr>
                        <a:t>Socal U152-G</a:t>
                      </a:r>
                      <a:br>
                        <a:rPr lang="de-DE" sz="1000" b="1" u="none" strike="noStrike">
                          <a:effectLst/>
                        </a:rPr>
                      </a:br>
                      <a:br>
                        <a:rPr lang="de-DE" sz="1000" b="1" u="none" strike="noStrike">
                          <a:effectLst/>
                        </a:rPr>
                      </a:br>
                      <a:br>
                        <a:rPr lang="de-DE" sz="1000" b="1" u="none" strike="noStrike">
                          <a:effectLst/>
                        </a:rPr>
                      </a:br>
                      <a:endParaRPr lang="de-DE" sz="1000" b="1" i="0" u="none" strike="noStrike">
                        <a:solidFill>
                          <a:srgbClr val="000000"/>
                        </a:solidFill>
                        <a:effectLst/>
                        <a:latin typeface="Calibri" panose="020F0502020204030204" pitchFamily="34" charset="0"/>
                      </a:endParaRPr>
                    </a:p>
                  </a:txBody>
                  <a:tcPr marL="4717" marR="4717" marT="4717" marB="0" anchor="b"/>
                </a:tc>
                <a:tc>
                  <a:txBody>
                    <a:bodyPr/>
                    <a:lstStyle/>
                    <a:p>
                      <a:pPr algn="ctr" fontAlgn="b"/>
                      <a:r>
                        <a:rPr lang="de-DE" sz="1000" b="1" u="none" strike="noStrike" dirty="0">
                          <a:solidFill>
                            <a:srgbClr val="FF0000"/>
                          </a:solidFill>
                          <a:effectLst/>
                        </a:rPr>
                        <a:t>137,8</a:t>
                      </a:r>
                      <a:br>
                        <a:rPr lang="de-DE" sz="1000" b="1" u="none" strike="noStrike" dirty="0">
                          <a:solidFill>
                            <a:srgbClr val="FF0000"/>
                          </a:solidFill>
                          <a:effectLst/>
                        </a:rPr>
                      </a:br>
                      <a:br>
                        <a:rPr lang="de-DE" sz="1000" b="1" u="none" strike="noStrike" dirty="0">
                          <a:solidFill>
                            <a:srgbClr val="FF0000"/>
                          </a:solidFill>
                          <a:effectLst/>
                        </a:rPr>
                      </a:br>
                      <a:br>
                        <a:rPr lang="de-DE" sz="1000" b="1" u="none" strike="noStrike" dirty="0">
                          <a:solidFill>
                            <a:srgbClr val="FF0000"/>
                          </a:solidFill>
                          <a:effectLst/>
                        </a:rPr>
                      </a:br>
                      <a:endParaRPr lang="de-DE" sz="1000" b="1" i="0" u="none" strike="noStrike" dirty="0">
                        <a:solidFill>
                          <a:srgbClr val="FF0000"/>
                        </a:solidFill>
                        <a:effectLst/>
                        <a:latin typeface="Calibri" panose="020F0502020204030204" pitchFamily="34" charset="0"/>
                      </a:endParaRPr>
                    </a:p>
                  </a:txBody>
                  <a:tcPr marL="4717" marR="4717" marT="4717" marB="0" anchor="b"/>
                </a:tc>
                <a:tc>
                  <a:txBody>
                    <a:bodyPr/>
                    <a:lstStyle/>
                    <a:p>
                      <a:pPr algn="l" fontAlgn="b"/>
                      <a:r>
                        <a:rPr lang="en-US" sz="1000" u="none" strike="noStrike">
                          <a:effectLst/>
                        </a:rPr>
                        <a:t>Drop of water is very difficult or impossible to deposit on </a:t>
                      </a:r>
                      <a:br>
                        <a:rPr lang="en-US" sz="1000" u="none" strike="noStrike">
                          <a:effectLst/>
                        </a:rPr>
                      </a:br>
                      <a:r>
                        <a:rPr lang="en-US" sz="1000" u="none" strike="noStrike">
                          <a:effectLst/>
                        </a:rPr>
                        <a:t>the surface</a:t>
                      </a:r>
                      <a:br>
                        <a:rPr lang="en-US" sz="1000" u="none" strike="noStrike">
                          <a:effectLst/>
                        </a:rPr>
                      </a:br>
                      <a:r>
                        <a:rPr lang="en-US" sz="1000" u="none" strike="noStrike">
                          <a:effectLst/>
                        </a:rPr>
                        <a:t>Water droplet does not sit firmly on the surface, but can be </a:t>
                      </a:r>
                      <a:br>
                        <a:rPr lang="en-US" sz="1000" u="none" strike="noStrike">
                          <a:effectLst/>
                        </a:rPr>
                      </a:br>
                      <a:r>
                        <a:rPr lang="en-US" sz="1000" u="none" strike="noStrike">
                          <a:effectLst/>
                        </a:rPr>
                        <a:t>moved easily</a:t>
                      </a:r>
                      <a:endParaRPr lang="en-US" sz="1000" b="1" i="0" u="none" strike="noStrike">
                        <a:solidFill>
                          <a:srgbClr val="000000"/>
                        </a:solidFill>
                        <a:effectLst/>
                        <a:latin typeface="Calibri" panose="020F0502020204030204" pitchFamily="34" charset="0"/>
                      </a:endParaRPr>
                    </a:p>
                  </a:txBody>
                  <a:tcPr marL="4717" marR="4717" marT="4717" marB="0" anchor="b"/>
                </a:tc>
                <a:extLst>
                  <a:ext uri="{0D108BD9-81ED-4DB2-BD59-A6C34878D82A}">
                    <a16:rowId xmlns:a16="http://schemas.microsoft.com/office/drawing/2014/main" val="1098924682"/>
                  </a:ext>
                </a:extLst>
              </a:tr>
              <a:tr h="320808">
                <a:tc>
                  <a:txBody>
                    <a:bodyPr/>
                    <a:lstStyle/>
                    <a:p>
                      <a:pPr algn="ctr" fontAlgn="b"/>
                      <a:r>
                        <a:rPr lang="de-DE" sz="1000" b="1" u="none" strike="noStrike" dirty="0">
                          <a:effectLst/>
                        </a:rPr>
                        <a:t>5</a:t>
                      </a:r>
                      <a:endParaRPr lang="de-DE"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ctr" fontAlgn="b"/>
                      <a:r>
                        <a:rPr lang="de-DE" sz="1000" b="1" u="none" strike="noStrike" dirty="0" err="1">
                          <a:effectLst/>
                        </a:rPr>
                        <a:t>Socal</a:t>
                      </a:r>
                      <a:r>
                        <a:rPr lang="de-DE" sz="1000" b="1" u="none" strike="noStrike" dirty="0">
                          <a:effectLst/>
                        </a:rPr>
                        <a:t> UP-G</a:t>
                      </a:r>
                      <a:br>
                        <a:rPr lang="de-DE" sz="1000" b="1" u="none" strike="noStrike" dirty="0">
                          <a:effectLst/>
                        </a:rPr>
                      </a:br>
                      <a:endParaRPr lang="de-DE"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ctr" fontAlgn="b"/>
                      <a:r>
                        <a:rPr lang="de-DE" sz="1000" b="1" u="none" strike="noStrike" dirty="0">
                          <a:solidFill>
                            <a:srgbClr val="FF0000"/>
                          </a:solidFill>
                          <a:effectLst/>
                        </a:rPr>
                        <a:t>35,1</a:t>
                      </a:r>
                      <a:br>
                        <a:rPr lang="de-DE" sz="1000" b="1" u="none" strike="noStrike" dirty="0">
                          <a:solidFill>
                            <a:srgbClr val="FF0000"/>
                          </a:solidFill>
                          <a:effectLst/>
                        </a:rPr>
                      </a:br>
                      <a:endParaRPr lang="de-DE" sz="1000" b="1" i="0" u="none" strike="noStrike" dirty="0">
                        <a:solidFill>
                          <a:srgbClr val="FF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l" fontAlgn="b"/>
                      <a:r>
                        <a:rPr lang="en-US" sz="1000" u="none" strike="noStrike" dirty="0">
                          <a:effectLst/>
                        </a:rPr>
                        <a:t>Drops of water can be put on easily</a:t>
                      </a:r>
                      <a:br>
                        <a:rPr lang="en-US" sz="1000" u="none" strike="noStrike" dirty="0">
                          <a:effectLst/>
                        </a:rPr>
                      </a:br>
                      <a:r>
                        <a:rPr lang="en-US" sz="1000" u="none" strike="noStrike" dirty="0">
                          <a:effectLst/>
                        </a:rPr>
                        <a:t>Slowly sinks in </a:t>
                      </a:r>
                      <a:endParaRPr lang="en-US"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extLst>
                  <a:ext uri="{0D108BD9-81ED-4DB2-BD59-A6C34878D82A}">
                    <a16:rowId xmlns:a16="http://schemas.microsoft.com/office/drawing/2014/main" val="2449267998"/>
                  </a:ext>
                </a:extLst>
              </a:tr>
              <a:tr h="481488">
                <a:tc>
                  <a:txBody>
                    <a:bodyPr/>
                    <a:lstStyle/>
                    <a:p>
                      <a:pPr algn="ctr" fontAlgn="b"/>
                      <a:r>
                        <a:rPr lang="de-DE" sz="1000" b="1" u="none" strike="noStrike">
                          <a:effectLst/>
                        </a:rPr>
                        <a:t>6</a:t>
                      </a:r>
                      <a:br>
                        <a:rPr lang="de-DE" sz="1000" b="1" u="none" strike="noStrike">
                          <a:effectLst/>
                        </a:rPr>
                      </a:br>
                      <a:endParaRPr lang="de-DE" sz="1000" b="1" i="0" u="none" strike="noStrike">
                        <a:solidFill>
                          <a:srgbClr val="000000"/>
                        </a:solidFill>
                        <a:effectLst/>
                        <a:latin typeface="Calibri" panose="020F0502020204030204" pitchFamily="34" charset="0"/>
                      </a:endParaRPr>
                    </a:p>
                  </a:txBody>
                  <a:tcPr marL="4717" marR="4717" marT="4717" marB="0" anchor="b"/>
                </a:tc>
                <a:tc>
                  <a:txBody>
                    <a:bodyPr/>
                    <a:lstStyle/>
                    <a:p>
                      <a:pPr algn="ctr" fontAlgn="b"/>
                      <a:r>
                        <a:rPr lang="de-DE" sz="1000" b="1" u="none" strike="noStrike">
                          <a:effectLst/>
                        </a:rPr>
                        <a:t>Al2O3</a:t>
                      </a:r>
                      <a:br>
                        <a:rPr lang="de-DE" sz="1000" b="1" u="none" strike="noStrike">
                          <a:effectLst/>
                        </a:rPr>
                      </a:br>
                      <a:r>
                        <a:rPr lang="de-DE" sz="1000" b="1" u="none" strike="noStrike">
                          <a:effectLst/>
                        </a:rPr>
                        <a:t>Type FA100</a:t>
                      </a:r>
                      <a:br>
                        <a:rPr lang="de-DE" sz="1000" b="1" u="none" strike="noStrike">
                          <a:effectLst/>
                        </a:rPr>
                      </a:br>
                      <a:endParaRPr lang="de-DE" sz="1000" b="1" i="0" u="none" strike="noStrike">
                        <a:solidFill>
                          <a:srgbClr val="000000"/>
                        </a:solidFill>
                        <a:effectLst/>
                        <a:latin typeface="Calibri" panose="020F0502020204030204" pitchFamily="34" charset="0"/>
                      </a:endParaRPr>
                    </a:p>
                  </a:txBody>
                  <a:tcPr marL="4717" marR="4717" marT="4717" marB="0" anchor="b"/>
                </a:tc>
                <a:tc>
                  <a:txBody>
                    <a:bodyPr/>
                    <a:lstStyle/>
                    <a:p>
                      <a:pPr algn="ctr" fontAlgn="b"/>
                      <a:r>
                        <a:rPr lang="de-DE" sz="1000" b="1" u="none" strike="noStrike" dirty="0">
                          <a:solidFill>
                            <a:srgbClr val="FF0000"/>
                          </a:solidFill>
                          <a:effectLst/>
                        </a:rPr>
                        <a:t>not </a:t>
                      </a:r>
                      <a:r>
                        <a:rPr lang="de-DE" sz="1000" b="1" u="none" strike="noStrike" dirty="0" err="1">
                          <a:solidFill>
                            <a:srgbClr val="FF0000"/>
                          </a:solidFill>
                          <a:effectLst/>
                        </a:rPr>
                        <a:t>measurable</a:t>
                      </a:r>
                      <a:br>
                        <a:rPr lang="de-DE" sz="1000" b="1" u="none" strike="noStrike" dirty="0">
                          <a:solidFill>
                            <a:srgbClr val="FF0000"/>
                          </a:solidFill>
                          <a:effectLst/>
                        </a:rPr>
                      </a:br>
                      <a:endParaRPr lang="de-DE" sz="1000" b="1" i="0" u="none" strike="noStrike" dirty="0">
                        <a:solidFill>
                          <a:srgbClr val="FF0000"/>
                        </a:solidFill>
                        <a:effectLst/>
                        <a:latin typeface="Calibri" panose="020F0502020204030204" pitchFamily="34" charset="0"/>
                      </a:endParaRPr>
                    </a:p>
                  </a:txBody>
                  <a:tcPr marL="4717" marR="4717" marT="4717" marB="0" anchor="b"/>
                </a:tc>
                <a:tc>
                  <a:txBody>
                    <a:bodyPr/>
                    <a:lstStyle/>
                    <a:p>
                      <a:pPr algn="l" fontAlgn="b"/>
                      <a:r>
                        <a:rPr lang="en-US" sz="1000" u="none" strike="noStrike" dirty="0">
                          <a:effectLst/>
                        </a:rPr>
                        <a:t>Drops of water can be put on easily</a:t>
                      </a:r>
                      <a:br>
                        <a:rPr lang="en-US" sz="1000" u="none" strike="noStrike" dirty="0">
                          <a:effectLst/>
                        </a:rPr>
                      </a:br>
                      <a:r>
                        <a:rPr lang="en-US" sz="1000" u="none" strike="noStrike" dirty="0">
                          <a:effectLst/>
                        </a:rPr>
                        <a:t>Slowly sinks in </a:t>
                      </a:r>
                      <a:br>
                        <a:rPr lang="en-US" sz="1000" u="none" strike="noStrike" dirty="0">
                          <a:effectLst/>
                        </a:rPr>
                      </a:br>
                      <a:r>
                        <a:rPr lang="en-US" sz="1000" u="none" strike="noStrike" dirty="0">
                          <a:effectLst/>
                        </a:rPr>
                        <a:t>Uneven drops were created (unequal angles)</a:t>
                      </a:r>
                      <a:endParaRPr lang="en-US" sz="1000" b="1" i="0" u="none" strike="noStrike" dirty="0">
                        <a:solidFill>
                          <a:srgbClr val="000000"/>
                        </a:solidFill>
                        <a:effectLst/>
                        <a:latin typeface="Calibri" panose="020F0502020204030204" pitchFamily="34" charset="0"/>
                      </a:endParaRPr>
                    </a:p>
                  </a:txBody>
                  <a:tcPr marL="4717" marR="4717" marT="4717" marB="0" anchor="b"/>
                </a:tc>
                <a:extLst>
                  <a:ext uri="{0D108BD9-81ED-4DB2-BD59-A6C34878D82A}">
                    <a16:rowId xmlns:a16="http://schemas.microsoft.com/office/drawing/2014/main" val="72194370"/>
                  </a:ext>
                </a:extLst>
              </a:tr>
              <a:tr h="641617">
                <a:tc>
                  <a:txBody>
                    <a:bodyPr/>
                    <a:lstStyle/>
                    <a:p>
                      <a:pPr algn="ctr" fontAlgn="b"/>
                      <a:r>
                        <a:rPr lang="de-DE" sz="1000" b="1" u="none" strike="noStrike" dirty="0">
                          <a:effectLst/>
                        </a:rPr>
                        <a:t>7</a:t>
                      </a:r>
                      <a:br>
                        <a:rPr lang="de-DE" sz="1000" b="1" u="none" strike="noStrike" dirty="0">
                          <a:effectLst/>
                        </a:rPr>
                      </a:br>
                      <a:endParaRPr lang="de-DE"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ctr" fontAlgn="b"/>
                      <a:r>
                        <a:rPr lang="de-DE" sz="1000" b="1" u="none" strike="noStrike" dirty="0" err="1">
                          <a:effectLst/>
                        </a:rPr>
                        <a:t>Irgazin</a:t>
                      </a:r>
                      <a:r>
                        <a:rPr lang="de-DE" sz="1000" b="1" u="none" strike="noStrike" dirty="0">
                          <a:effectLst/>
                        </a:rPr>
                        <a:t> </a:t>
                      </a:r>
                      <a:r>
                        <a:rPr lang="de-DE" sz="1000" b="1" u="none" strike="noStrike" dirty="0" err="1">
                          <a:effectLst/>
                        </a:rPr>
                        <a:t>Red</a:t>
                      </a:r>
                      <a:br>
                        <a:rPr lang="de-DE" sz="1000" b="1" u="none" strike="noStrike" dirty="0">
                          <a:effectLst/>
                        </a:rPr>
                      </a:br>
                      <a:r>
                        <a:rPr lang="de-DE" sz="1000" b="1" u="none" strike="noStrike" dirty="0">
                          <a:effectLst/>
                        </a:rPr>
                        <a:t>L3630</a:t>
                      </a:r>
                      <a:br>
                        <a:rPr lang="de-DE" sz="1000" b="1" u="none" strike="noStrike" dirty="0">
                          <a:effectLst/>
                        </a:rPr>
                      </a:br>
                      <a:br>
                        <a:rPr lang="de-DE" sz="1000" b="1" u="none" strike="noStrike" dirty="0">
                          <a:effectLst/>
                        </a:rPr>
                      </a:br>
                      <a:endParaRPr lang="de-DE"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ctr" fontAlgn="b"/>
                      <a:r>
                        <a:rPr lang="de-DE" sz="1000" b="1" u="none" strike="noStrike" dirty="0">
                          <a:solidFill>
                            <a:srgbClr val="FF0000"/>
                          </a:solidFill>
                          <a:effectLst/>
                        </a:rPr>
                        <a:t>133,1</a:t>
                      </a:r>
                      <a:br>
                        <a:rPr lang="de-DE" sz="1000" b="1" u="none" strike="noStrike" dirty="0">
                          <a:solidFill>
                            <a:srgbClr val="FF0000"/>
                          </a:solidFill>
                          <a:effectLst/>
                        </a:rPr>
                      </a:br>
                      <a:br>
                        <a:rPr lang="de-DE" sz="1000" b="1" u="none" strike="noStrike" dirty="0">
                          <a:solidFill>
                            <a:srgbClr val="FF0000"/>
                          </a:solidFill>
                          <a:effectLst/>
                        </a:rPr>
                      </a:br>
                      <a:br>
                        <a:rPr lang="de-DE" sz="1000" b="1" u="none" strike="noStrike" dirty="0">
                          <a:solidFill>
                            <a:srgbClr val="FF0000"/>
                          </a:solidFill>
                          <a:effectLst/>
                        </a:rPr>
                      </a:br>
                      <a:endParaRPr lang="de-DE" sz="1000" b="1" i="0" u="none" strike="noStrike" dirty="0">
                        <a:solidFill>
                          <a:srgbClr val="FF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l" fontAlgn="b"/>
                      <a:r>
                        <a:rPr lang="en-US" sz="1000" u="none" strike="noStrike" dirty="0">
                          <a:effectLst/>
                        </a:rPr>
                        <a:t>Drop of water is very difficult or impossible to deposit on </a:t>
                      </a:r>
                      <a:br>
                        <a:rPr lang="en-US" sz="1000" u="none" strike="noStrike" dirty="0">
                          <a:effectLst/>
                        </a:rPr>
                      </a:br>
                      <a:r>
                        <a:rPr lang="en-US" sz="1000" u="none" strike="noStrike" dirty="0">
                          <a:effectLst/>
                        </a:rPr>
                        <a:t>the surface</a:t>
                      </a:r>
                      <a:br>
                        <a:rPr lang="en-US" sz="1000" u="none" strike="noStrike" dirty="0">
                          <a:effectLst/>
                        </a:rPr>
                      </a:br>
                      <a:r>
                        <a:rPr lang="en-US" sz="1000" u="none" strike="noStrike" dirty="0">
                          <a:effectLst/>
                        </a:rPr>
                        <a:t>Water droplet does not sit firmly on the surface, but can be </a:t>
                      </a:r>
                      <a:br>
                        <a:rPr lang="en-US" sz="1000" u="none" strike="noStrike" dirty="0">
                          <a:effectLst/>
                        </a:rPr>
                      </a:br>
                      <a:r>
                        <a:rPr lang="en-US" sz="1000" u="none" strike="noStrike" dirty="0">
                          <a:effectLst/>
                        </a:rPr>
                        <a:t>moved easily</a:t>
                      </a:r>
                      <a:endParaRPr lang="en-US"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extLst>
                  <a:ext uri="{0D108BD9-81ED-4DB2-BD59-A6C34878D82A}">
                    <a16:rowId xmlns:a16="http://schemas.microsoft.com/office/drawing/2014/main" val="1997521154"/>
                  </a:ext>
                </a:extLst>
              </a:tr>
              <a:tr h="160679">
                <a:tc>
                  <a:txBody>
                    <a:bodyPr/>
                    <a:lstStyle/>
                    <a:p>
                      <a:pPr algn="ctr" fontAlgn="b"/>
                      <a:r>
                        <a:rPr lang="de-DE" sz="1000" b="1" u="none" strike="noStrike">
                          <a:effectLst/>
                        </a:rPr>
                        <a:t>8</a:t>
                      </a:r>
                      <a:endParaRPr lang="de-DE" sz="1000" b="1" i="0" u="none" strike="noStrike">
                        <a:solidFill>
                          <a:srgbClr val="000000"/>
                        </a:solidFill>
                        <a:effectLst/>
                        <a:latin typeface="Calibri" panose="020F0502020204030204" pitchFamily="34" charset="0"/>
                      </a:endParaRPr>
                    </a:p>
                  </a:txBody>
                  <a:tcPr marL="4717" marR="4717" marT="4717" marB="0" anchor="b"/>
                </a:tc>
                <a:tc>
                  <a:txBody>
                    <a:bodyPr/>
                    <a:lstStyle/>
                    <a:p>
                      <a:pPr algn="ctr" fontAlgn="b"/>
                      <a:r>
                        <a:rPr lang="de-DE" sz="1000" b="1" u="none" strike="noStrike" dirty="0">
                          <a:effectLst/>
                        </a:rPr>
                        <a:t>Syloid® 74 C</a:t>
                      </a:r>
                      <a:endParaRPr lang="de-DE" sz="1000" b="1" i="0" u="none" strike="noStrike" dirty="0">
                        <a:solidFill>
                          <a:srgbClr val="000000"/>
                        </a:solidFill>
                        <a:effectLst/>
                        <a:latin typeface="Calibri" panose="020F0502020204030204" pitchFamily="34" charset="0"/>
                      </a:endParaRPr>
                    </a:p>
                  </a:txBody>
                  <a:tcPr marL="4717" marR="4717" marT="4717" marB="0" anchor="b"/>
                </a:tc>
                <a:tc>
                  <a:txBody>
                    <a:bodyPr/>
                    <a:lstStyle/>
                    <a:p>
                      <a:pPr algn="ctr" fontAlgn="b"/>
                      <a:r>
                        <a:rPr lang="de-DE" sz="1000" b="1" u="none" strike="noStrike" dirty="0">
                          <a:solidFill>
                            <a:srgbClr val="FF0000"/>
                          </a:solidFill>
                          <a:effectLst/>
                        </a:rPr>
                        <a:t>&lt;20</a:t>
                      </a:r>
                      <a:endParaRPr lang="de-DE" sz="1000" b="1" i="0" u="none" strike="noStrike" dirty="0">
                        <a:solidFill>
                          <a:srgbClr val="FF0000"/>
                        </a:solidFill>
                        <a:effectLst/>
                        <a:latin typeface="Calibri" panose="020F0502020204030204" pitchFamily="34" charset="0"/>
                      </a:endParaRPr>
                    </a:p>
                  </a:txBody>
                  <a:tcPr marL="4717" marR="4717" marT="4717" marB="0" anchor="b"/>
                </a:tc>
                <a:tc>
                  <a:txBody>
                    <a:bodyPr/>
                    <a:lstStyle/>
                    <a:p>
                      <a:pPr algn="l" fontAlgn="b"/>
                      <a:r>
                        <a:rPr lang="en-US" sz="1000" u="none" strike="noStrike">
                          <a:effectLst/>
                        </a:rPr>
                        <a:t>Immediately sinksin and becomes flatter and more extensive</a:t>
                      </a:r>
                      <a:endParaRPr lang="en-US" sz="1000" b="1" i="0" u="none" strike="noStrike">
                        <a:solidFill>
                          <a:srgbClr val="000000"/>
                        </a:solidFill>
                        <a:effectLst/>
                        <a:latin typeface="Calibri" panose="020F0502020204030204" pitchFamily="34" charset="0"/>
                      </a:endParaRPr>
                    </a:p>
                  </a:txBody>
                  <a:tcPr marL="4717" marR="4717" marT="4717" marB="0" anchor="b"/>
                </a:tc>
                <a:extLst>
                  <a:ext uri="{0D108BD9-81ED-4DB2-BD59-A6C34878D82A}">
                    <a16:rowId xmlns:a16="http://schemas.microsoft.com/office/drawing/2014/main" val="152834980"/>
                  </a:ext>
                </a:extLst>
              </a:tr>
              <a:tr h="320808">
                <a:tc>
                  <a:txBody>
                    <a:bodyPr/>
                    <a:lstStyle/>
                    <a:p>
                      <a:pPr algn="ctr" fontAlgn="b"/>
                      <a:r>
                        <a:rPr lang="de-DE" sz="1000" b="1" u="none" strike="noStrike" dirty="0">
                          <a:effectLst/>
                        </a:rPr>
                        <a:t>9</a:t>
                      </a:r>
                      <a:endParaRPr lang="de-DE"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ctr" fontAlgn="b"/>
                      <a:r>
                        <a:rPr lang="de-DE" sz="1000" b="1" u="none" strike="noStrike" dirty="0">
                          <a:effectLst/>
                        </a:rPr>
                        <a:t>AEROSIL® 200</a:t>
                      </a:r>
                      <a:br>
                        <a:rPr lang="de-DE" sz="1000" b="1" u="none" strike="noStrike" dirty="0">
                          <a:effectLst/>
                        </a:rPr>
                      </a:br>
                      <a:endParaRPr lang="de-DE"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ctr" fontAlgn="b"/>
                      <a:r>
                        <a:rPr lang="de-DE" sz="1000" b="1" u="none" strike="noStrike" dirty="0">
                          <a:solidFill>
                            <a:srgbClr val="FF0000"/>
                          </a:solidFill>
                          <a:effectLst/>
                        </a:rPr>
                        <a:t>61,5</a:t>
                      </a:r>
                      <a:br>
                        <a:rPr lang="de-DE" sz="1000" b="1" u="none" strike="noStrike" dirty="0">
                          <a:solidFill>
                            <a:srgbClr val="FF0000"/>
                          </a:solidFill>
                          <a:effectLst/>
                        </a:rPr>
                      </a:br>
                      <a:endParaRPr lang="de-DE" sz="1000" b="1" i="0" u="none" strike="noStrike" dirty="0">
                        <a:solidFill>
                          <a:srgbClr val="FF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l" fontAlgn="b"/>
                      <a:r>
                        <a:rPr lang="en-US" sz="1000" u="none" strike="noStrike" dirty="0">
                          <a:effectLst/>
                        </a:rPr>
                        <a:t>Drops of water can be put on easily</a:t>
                      </a:r>
                      <a:br>
                        <a:rPr lang="en-US" sz="1000" u="none" strike="noStrike" dirty="0">
                          <a:effectLst/>
                        </a:rPr>
                      </a:br>
                      <a:r>
                        <a:rPr lang="en-US" sz="1000" u="none" strike="noStrike" dirty="0">
                          <a:effectLst/>
                        </a:rPr>
                        <a:t>Slowly sinks in and becomes flatter and more extensive</a:t>
                      </a:r>
                      <a:endParaRPr lang="en-US"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extLst>
                  <a:ext uri="{0D108BD9-81ED-4DB2-BD59-A6C34878D82A}">
                    <a16:rowId xmlns:a16="http://schemas.microsoft.com/office/drawing/2014/main" val="122264509"/>
                  </a:ext>
                </a:extLst>
              </a:tr>
              <a:tr h="320808">
                <a:tc>
                  <a:txBody>
                    <a:bodyPr/>
                    <a:lstStyle/>
                    <a:p>
                      <a:pPr algn="ctr" fontAlgn="b"/>
                      <a:r>
                        <a:rPr lang="de-DE" sz="1000" b="1" u="none" strike="noStrike">
                          <a:effectLst/>
                        </a:rPr>
                        <a:t>10</a:t>
                      </a:r>
                      <a:endParaRPr lang="de-DE" sz="1000" b="1" i="0" u="none" strike="noStrike">
                        <a:solidFill>
                          <a:srgbClr val="000000"/>
                        </a:solidFill>
                        <a:effectLst/>
                        <a:latin typeface="Calibri" panose="020F0502020204030204" pitchFamily="34" charset="0"/>
                      </a:endParaRPr>
                    </a:p>
                  </a:txBody>
                  <a:tcPr marL="4717" marR="4717" marT="4717" marB="0" anchor="b"/>
                </a:tc>
                <a:tc>
                  <a:txBody>
                    <a:bodyPr/>
                    <a:lstStyle/>
                    <a:p>
                      <a:pPr algn="ctr" fontAlgn="b"/>
                      <a:r>
                        <a:rPr lang="de-DE" sz="1000" b="1" u="none" strike="noStrike" dirty="0">
                          <a:effectLst/>
                        </a:rPr>
                        <a:t>AEROSIL® OX50</a:t>
                      </a:r>
                      <a:br>
                        <a:rPr lang="de-DE" sz="1000" b="1" u="none" strike="noStrike" dirty="0">
                          <a:effectLst/>
                        </a:rPr>
                      </a:br>
                      <a:endParaRPr lang="de-DE" sz="1000" b="1" i="0" u="none" strike="noStrike" dirty="0">
                        <a:solidFill>
                          <a:srgbClr val="000000"/>
                        </a:solidFill>
                        <a:effectLst/>
                        <a:latin typeface="Calibri" panose="020F0502020204030204" pitchFamily="34" charset="0"/>
                      </a:endParaRPr>
                    </a:p>
                  </a:txBody>
                  <a:tcPr marL="4717" marR="4717" marT="4717" marB="0" anchor="b"/>
                </a:tc>
                <a:tc>
                  <a:txBody>
                    <a:bodyPr/>
                    <a:lstStyle/>
                    <a:p>
                      <a:pPr algn="ctr" fontAlgn="b"/>
                      <a:r>
                        <a:rPr lang="de-DE" sz="1000" b="1" u="none" strike="noStrike" dirty="0">
                          <a:solidFill>
                            <a:srgbClr val="FF0000"/>
                          </a:solidFill>
                          <a:effectLst/>
                        </a:rPr>
                        <a:t>96,8</a:t>
                      </a:r>
                      <a:br>
                        <a:rPr lang="de-DE" sz="1000" b="1" u="none" strike="noStrike" dirty="0">
                          <a:solidFill>
                            <a:srgbClr val="FF0000"/>
                          </a:solidFill>
                          <a:effectLst/>
                        </a:rPr>
                      </a:br>
                      <a:endParaRPr lang="de-DE" sz="1000" b="1" i="0" u="none" strike="noStrike" dirty="0">
                        <a:solidFill>
                          <a:srgbClr val="FF0000"/>
                        </a:solidFill>
                        <a:effectLst/>
                        <a:latin typeface="Calibri" panose="020F0502020204030204" pitchFamily="34" charset="0"/>
                      </a:endParaRPr>
                    </a:p>
                  </a:txBody>
                  <a:tcPr marL="4717" marR="4717" marT="4717" marB="0" anchor="b"/>
                </a:tc>
                <a:tc>
                  <a:txBody>
                    <a:bodyPr/>
                    <a:lstStyle/>
                    <a:p>
                      <a:pPr algn="l" fontAlgn="b"/>
                      <a:r>
                        <a:rPr lang="en-US" sz="1000" u="none" strike="noStrike">
                          <a:effectLst/>
                        </a:rPr>
                        <a:t>Drops of water can be put on easily</a:t>
                      </a:r>
                      <a:br>
                        <a:rPr lang="en-US" sz="1000" u="none" strike="noStrike">
                          <a:effectLst/>
                        </a:rPr>
                      </a:br>
                      <a:r>
                        <a:rPr lang="en-US" sz="1000" u="none" strike="noStrike">
                          <a:effectLst/>
                        </a:rPr>
                        <a:t>Slowly sinks in and becomes flatter and more extensive</a:t>
                      </a:r>
                      <a:endParaRPr lang="en-US" sz="1000" b="1" i="0" u="none" strike="noStrike">
                        <a:solidFill>
                          <a:srgbClr val="000000"/>
                        </a:solidFill>
                        <a:effectLst/>
                        <a:latin typeface="Calibri" panose="020F0502020204030204" pitchFamily="34" charset="0"/>
                      </a:endParaRPr>
                    </a:p>
                  </a:txBody>
                  <a:tcPr marL="4717" marR="4717" marT="4717" marB="0" anchor="b"/>
                </a:tc>
                <a:extLst>
                  <a:ext uri="{0D108BD9-81ED-4DB2-BD59-A6C34878D82A}">
                    <a16:rowId xmlns:a16="http://schemas.microsoft.com/office/drawing/2014/main" val="349630141"/>
                  </a:ext>
                </a:extLst>
              </a:tr>
              <a:tr h="160679">
                <a:tc>
                  <a:txBody>
                    <a:bodyPr/>
                    <a:lstStyle/>
                    <a:p>
                      <a:pPr algn="ctr" fontAlgn="b"/>
                      <a:r>
                        <a:rPr lang="de-DE" sz="1000" b="1" u="none" strike="noStrike" dirty="0">
                          <a:effectLst/>
                        </a:rPr>
                        <a:t>11</a:t>
                      </a:r>
                      <a:endParaRPr lang="de-DE"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ctr" fontAlgn="b"/>
                      <a:r>
                        <a:rPr lang="de-DE" sz="1000" b="1" u="none" strike="noStrike" dirty="0" err="1">
                          <a:effectLst/>
                        </a:rPr>
                        <a:t>Syloid</a:t>
                      </a:r>
                      <a:r>
                        <a:rPr lang="de-DE" sz="1000" b="1" u="none" strike="noStrike" dirty="0">
                          <a:effectLst/>
                        </a:rPr>
                        <a:t>® 72</a:t>
                      </a:r>
                      <a:endParaRPr lang="de-DE"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ctr" fontAlgn="b"/>
                      <a:r>
                        <a:rPr lang="de-DE" sz="1000" b="1" u="none" strike="noStrike" dirty="0">
                          <a:solidFill>
                            <a:srgbClr val="FF0000"/>
                          </a:solidFill>
                          <a:effectLst/>
                        </a:rPr>
                        <a:t>&lt;23</a:t>
                      </a:r>
                      <a:endParaRPr lang="de-DE" sz="1000" b="1" i="0" u="none" strike="noStrike" dirty="0">
                        <a:solidFill>
                          <a:srgbClr val="FF0000"/>
                        </a:solidFill>
                        <a:effectLst/>
                        <a:latin typeface="Calibri" panose="020F0502020204030204" pitchFamily="34" charset="0"/>
                      </a:endParaRPr>
                    </a:p>
                  </a:txBody>
                  <a:tcPr marL="4717" marR="4717" marT="4717" marB="0" anchor="b">
                    <a:solidFill>
                      <a:schemeClr val="accent1">
                        <a:lumMod val="60000"/>
                        <a:lumOff val="40000"/>
                      </a:schemeClr>
                    </a:solidFill>
                  </a:tcPr>
                </a:tc>
                <a:tc>
                  <a:txBody>
                    <a:bodyPr/>
                    <a:lstStyle/>
                    <a:p>
                      <a:pPr algn="l" fontAlgn="b"/>
                      <a:r>
                        <a:rPr lang="en-US" sz="1000" u="none" strike="noStrike" dirty="0">
                          <a:effectLst/>
                        </a:rPr>
                        <a:t>Immediately sinks in and becomes flatter and more extensive</a:t>
                      </a:r>
                      <a:endParaRPr lang="en-US" sz="1000" b="1" i="0" u="none" strike="noStrike" dirty="0">
                        <a:solidFill>
                          <a:srgbClr val="000000"/>
                        </a:solidFill>
                        <a:effectLst/>
                        <a:latin typeface="Calibri" panose="020F0502020204030204" pitchFamily="34" charset="0"/>
                      </a:endParaRPr>
                    </a:p>
                  </a:txBody>
                  <a:tcPr marL="4717" marR="4717" marT="4717" marB="0" anchor="b">
                    <a:solidFill>
                      <a:schemeClr val="accent1">
                        <a:lumMod val="60000"/>
                        <a:lumOff val="40000"/>
                      </a:schemeClr>
                    </a:solidFill>
                  </a:tcPr>
                </a:tc>
                <a:extLst>
                  <a:ext uri="{0D108BD9-81ED-4DB2-BD59-A6C34878D82A}">
                    <a16:rowId xmlns:a16="http://schemas.microsoft.com/office/drawing/2014/main" val="4137752667"/>
                  </a:ext>
                </a:extLst>
              </a:tr>
            </a:tbl>
          </a:graphicData>
        </a:graphic>
      </p:graphicFrame>
      <p:pic>
        <p:nvPicPr>
          <p:cNvPr id="22" name="Picture 21">
            <a:extLst>
              <a:ext uri="{FF2B5EF4-FFF2-40B4-BE49-F238E27FC236}">
                <a16:creationId xmlns:a16="http://schemas.microsoft.com/office/drawing/2014/main" id="{FA1CBEEA-D69C-4F3E-AF61-813127D955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72601" y="5024281"/>
            <a:ext cx="1205100" cy="850290"/>
          </a:xfrm>
          <a:prstGeom prst="rect">
            <a:avLst/>
          </a:prstGeom>
        </p:spPr>
      </p:pic>
      <p:cxnSp>
        <p:nvCxnSpPr>
          <p:cNvPr id="24" name="Straight Arrow Connector 23">
            <a:extLst>
              <a:ext uri="{FF2B5EF4-FFF2-40B4-BE49-F238E27FC236}">
                <a16:creationId xmlns:a16="http://schemas.microsoft.com/office/drawing/2014/main" id="{3380B603-1190-4EC7-B92A-F7262E362897}"/>
              </a:ext>
            </a:extLst>
          </p:cNvPr>
          <p:cNvCxnSpPr>
            <a:cxnSpLocks/>
            <a:stCxn id="22" idx="1"/>
          </p:cNvCxnSpPr>
          <p:nvPr/>
        </p:nvCxnSpPr>
        <p:spPr>
          <a:xfrm flipH="1">
            <a:off x="6852209" y="5449426"/>
            <a:ext cx="2520392" cy="27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4A81FB0-ED7C-4002-8953-551A7D83CF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604887" y="5586352"/>
            <a:ext cx="1209654" cy="636335"/>
          </a:xfrm>
          <a:prstGeom prst="rect">
            <a:avLst/>
          </a:prstGeom>
        </p:spPr>
      </p:pic>
      <p:cxnSp>
        <p:nvCxnSpPr>
          <p:cNvPr id="28" name="Straight Arrow Connector 27">
            <a:extLst>
              <a:ext uri="{FF2B5EF4-FFF2-40B4-BE49-F238E27FC236}">
                <a16:creationId xmlns:a16="http://schemas.microsoft.com/office/drawing/2014/main" id="{D28B25B5-DFBB-4073-BBB7-7CCC68A613F3}"/>
              </a:ext>
            </a:extLst>
          </p:cNvPr>
          <p:cNvCxnSpPr>
            <a:cxnSpLocks/>
            <a:stCxn id="27" idx="3"/>
          </p:cNvCxnSpPr>
          <p:nvPr/>
        </p:nvCxnSpPr>
        <p:spPr>
          <a:xfrm flipH="1" flipV="1">
            <a:off x="6877629" y="5663210"/>
            <a:ext cx="727258" cy="2413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6C61A9F0-A3C6-416D-8740-1CF02F4F9C6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04887" y="4601816"/>
            <a:ext cx="1205100" cy="765895"/>
          </a:xfrm>
          <a:prstGeom prst="rect">
            <a:avLst/>
          </a:prstGeom>
        </p:spPr>
      </p:pic>
      <p:cxnSp>
        <p:nvCxnSpPr>
          <p:cNvPr id="34" name="Straight Arrow Connector 33">
            <a:extLst>
              <a:ext uri="{FF2B5EF4-FFF2-40B4-BE49-F238E27FC236}">
                <a16:creationId xmlns:a16="http://schemas.microsoft.com/office/drawing/2014/main" id="{9326D8D6-E755-4B07-AC39-5F459849AAAB}"/>
              </a:ext>
            </a:extLst>
          </p:cNvPr>
          <p:cNvCxnSpPr>
            <a:cxnSpLocks/>
            <a:stCxn id="33" idx="1"/>
          </p:cNvCxnSpPr>
          <p:nvPr/>
        </p:nvCxnSpPr>
        <p:spPr>
          <a:xfrm flipH="1">
            <a:off x="6890433" y="4984764"/>
            <a:ext cx="714454" cy="1291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CF7D1569-DAE7-4C40-B999-34D4272EA8A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65804" y="4446990"/>
            <a:ext cx="1211898" cy="647081"/>
          </a:xfrm>
          <a:prstGeom prst="rect">
            <a:avLst/>
          </a:prstGeom>
        </p:spPr>
      </p:pic>
      <p:cxnSp>
        <p:nvCxnSpPr>
          <p:cNvPr id="38" name="Straight Arrow Connector 37">
            <a:extLst>
              <a:ext uri="{FF2B5EF4-FFF2-40B4-BE49-F238E27FC236}">
                <a16:creationId xmlns:a16="http://schemas.microsoft.com/office/drawing/2014/main" id="{0E1DDAA2-DB8B-4FAC-BB6C-F517B2212571}"/>
              </a:ext>
            </a:extLst>
          </p:cNvPr>
          <p:cNvCxnSpPr>
            <a:cxnSpLocks/>
            <a:stCxn id="37" idx="1"/>
          </p:cNvCxnSpPr>
          <p:nvPr/>
        </p:nvCxnSpPr>
        <p:spPr>
          <a:xfrm flipH="1">
            <a:off x="6890432" y="4770531"/>
            <a:ext cx="2475372" cy="803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3" name="Footer Placeholder 4">
            <a:extLst>
              <a:ext uri="{FF2B5EF4-FFF2-40B4-BE49-F238E27FC236}">
                <a16:creationId xmlns:a16="http://schemas.microsoft.com/office/drawing/2014/main" id="{A6045148-0867-492A-895D-4B02E704898A}"/>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2" name="Rectangle 1">
            <a:extLst>
              <a:ext uri="{FF2B5EF4-FFF2-40B4-BE49-F238E27FC236}">
                <a16:creationId xmlns:a16="http://schemas.microsoft.com/office/drawing/2014/main" id="{06112BAA-3503-48B0-8B57-56B355D37878}"/>
              </a:ext>
            </a:extLst>
          </p:cNvPr>
          <p:cNvSpPr/>
          <p:nvPr/>
        </p:nvSpPr>
        <p:spPr>
          <a:xfrm>
            <a:off x="1124394" y="6105912"/>
            <a:ext cx="6096000" cy="400110"/>
          </a:xfrm>
          <a:prstGeom prst="rect">
            <a:avLst/>
          </a:prstGeom>
        </p:spPr>
        <p:txBody>
          <a:bodyPr>
            <a:spAutoFit/>
          </a:bodyPr>
          <a:lstStyle/>
          <a:p>
            <a:r>
              <a:rPr lang="en-US" sz="1000" dirty="0">
                <a:solidFill>
                  <a:srgbClr val="111111"/>
                </a:solidFill>
                <a:latin typeface="Roboto"/>
              </a:rPr>
              <a:t>Hofmann et al; Reduction of Acute Inhalation Toxicity Testing in Rats: The Contact Angle of Organic Pigments Predicts Their Suffocation Potential; </a:t>
            </a:r>
            <a:r>
              <a:rPr lang="de-DE" sz="1000" dirty="0"/>
              <a:t>DOI:</a:t>
            </a:r>
            <a:r>
              <a:rPr lang="de-DE" sz="1000" u="sng" dirty="0">
                <a:hlinkClick r:id="rId9"/>
              </a:rPr>
              <a:t>10.1089/aivt.2018.0006</a:t>
            </a:r>
            <a:r>
              <a:rPr lang="de-DE" sz="1000" u="sng" dirty="0"/>
              <a:t> (2018)</a:t>
            </a:r>
            <a:endParaRPr lang="en-US" sz="1000" b="0" i="0" dirty="0">
              <a:solidFill>
                <a:srgbClr val="111111"/>
              </a:solidFill>
              <a:effectLst/>
              <a:latin typeface="Roboto"/>
            </a:endParaRPr>
          </a:p>
        </p:txBody>
      </p:sp>
      <p:sp>
        <p:nvSpPr>
          <p:cNvPr id="21" name="Title 1">
            <a:extLst>
              <a:ext uri="{FF2B5EF4-FFF2-40B4-BE49-F238E27FC236}">
                <a16:creationId xmlns:a16="http://schemas.microsoft.com/office/drawing/2014/main" id="{908C20B2-E91D-48DC-8E3F-B7FDA5F58C47}"/>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spTree>
    <p:extLst>
      <p:ext uri="{BB962C8B-B14F-4D97-AF65-F5344CB8AC3E}">
        <p14:creationId xmlns:p14="http://schemas.microsoft.com/office/powerpoint/2010/main" val="2671140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7</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pic>
        <p:nvPicPr>
          <p:cNvPr id="7" name="Content Placeholder 1">
            <a:extLst>
              <a:ext uri="{FF2B5EF4-FFF2-40B4-BE49-F238E27FC236}">
                <a16:creationId xmlns:a16="http://schemas.microsoft.com/office/drawing/2014/main" id="{ADD01908-C1EF-4010-A809-95109311304D}"/>
              </a:ext>
            </a:extLst>
          </p:cNvPr>
          <p:cNvPicPr>
            <a:picLocks noChangeAspect="1"/>
          </p:cNvPicPr>
          <p:nvPr/>
        </p:nvPicPr>
        <p:blipFill>
          <a:blip r:embed="rId2"/>
          <a:stretch>
            <a:fillRect/>
          </a:stretch>
        </p:blipFill>
        <p:spPr>
          <a:xfrm>
            <a:off x="1164144" y="2020236"/>
            <a:ext cx="7505680" cy="2747859"/>
          </a:xfrm>
          <a:prstGeom prst="rect">
            <a:avLst/>
          </a:prstGeom>
        </p:spPr>
      </p:pic>
      <p:pic>
        <p:nvPicPr>
          <p:cNvPr id="9" name="Grafik 4">
            <a:extLst>
              <a:ext uri="{FF2B5EF4-FFF2-40B4-BE49-F238E27FC236}">
                <a16:creationId xmlns:a16="http://schemas.microsoft.com/office/drawing/2014/main" id="{50E002C2-5914-4A79-A1FD-FDC2377B6E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1437" y="1400956"/>
            <a:ext cx="3238131" cy="4817707"/>
          </a:xfrm>
          <a:prstGeom prst="rect">
            <a:avLst/>
          </a:prstGeom>
        </p:spPr>
      </p:pic>
      <p:sp>
        <p:nvSpPr>
          <p:cNvPr id="10" name="TextBox 9">
            <a:extLst>
              <a:ext uri="{FF2B5EF4-FFF2-40B4-BE49-F238E27FC236}">
                <a16:creationId xmlns:a16="http://schemas.microsoft.com/office/drawing/2014/main" id="{5907EA02-86D0-46AC-B448-009567CA1072}"/>
              </a:ext>
            </a:extLst>
          </p:cNvPr>
          <p:cNvSpPr txBox="1"/>
          <p:nvPr/>
        </p:nvSpPr>
        <p:spPr>
          <a:xfrm>
            <a:off x="1134291" y="1620126"/>
            <a:ext cx="673172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Test Equipment</a:t>
            </a:r>
          </a:p>
        </p:txBody>
      </p:sp>
      <p:sp>
        <p:nvSpPr>
          <p:cNvPr id="11" name="Arrow: Right 10">
            <a:extLst>
              <a:ext uri="{FF2B5EF4-FFF2-40B4-BE49-F238E27FC236}">
                <a16:creationId xmlns:a16="http://schemas.microsoft.com/office/drawing/2014/main" id="{4ACA04B3-B367-4351-A7BE-EFD8D89D17E3}"/>
              </a:ext>
            </a:extLst>
          </p:cNvPr>
          <p:cNvSpPr/>
          <p:nvPr/>
        </p:nvSpPr>
        <p:spPr>
          <a:xfrm rot="18771327">
            <a:off x="2194999" y="4583132"/>
            <a:ext cx="1198835" cy="300203"/>
          </a:xfrm>
          <a:prstGeom prst="righ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Arrow: Right 11">
            <a:extLst>
              <a:ext uri="{FF2B5EF4-FFF2-40B4-BE49-F238E27FC236}">
                <a16:creationId xmlns:a16="http://schemas.microsoft.com/office/drawing/2014/main" id="{F9DC7FF9-BE58-40EA-A2C3-3202C3A91537}"/>
              </a:ext>
            </a:extLst>
          </p:cNvPr>
          <p:cNvSpPr/>
          <p:nvPr/>
        </p:nvSpPr>
        <p:spPr>
          <a:xfrm rot="18771327">
            <a:off x="5378736" y="4001550"/>
            <a:ext cx="2690188" cy="300203"/>
          </a:xfrm>
          <a:prstGeom prst="righ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74FA15B2-1307-425E-9A88-F64D52C118E4}"/>
              </a:ext>
            </a:extLst>
          </p:cNvPr>
          <p:cNvSpPr/>
          <p:nvPr/>
        </p:nvSpPr>
        <p:spPr>
          <a:xfrm rot="20902669">
            <a:off x="7975758" y="5174913"/>
            <a:ext cx="2374213" cy="300203"/>
          </a:xfrm>
          <a:prstGeom prst="righ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26E2038-A330-4C52-9CDF-5E28F85CB764}"/>
              </a:ext>
            </a:extLst>
          </p:cNvPr>
          <p:cNvSpPr txBox="1"/>
          <p:nvPr/>
        </p:nvSpPr>
        <p:spPr>
          <a:xfrm>
            <a:off x="4149427" y="5130152"/>
            <a:ext cx="224681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Fraunhofer test unit with 16 ports</a:t>
            </a:r>
          </a:p>
        </p:txBody>
      </p:sp>
      <p:sp>
        <p:nvSpPr>
          <p:cNvPr id="15" name="TextBox 14">
            <a:extLst>
              <a:ext uri="{FF2B5EF4-FFF2-40B4-BE49-F238E27FC236}">
                <a16:creationId xmlns:a16="http://schemas.microsoft.com/office/drawing/2014/main" id="{BD954B32-F2B4-4776-98F9-E96CE45D7F80}"/>
              </a:ext>
            </a:extLst>
          </p:cNvPr>
          <p:cNvSpPr txBox="1"/>
          <p:nvPr/>
        </p:nvSpPr>
        <p:spPr>
          <a:xfrm>
            <a:off x="1602377" y="5239794"/>
            <a:ext cx="174324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TOPAS Aerosol generator</a:t>
            </a:r>
          </a:p>
        </p:txBody>
      </p:sp>
      <p:sp>
        <p:nvSpPr>
          <p:cNvPr id="16" name="TextBox 15">
            <a:extLst>
              <a:ext uri="{FF2B5EF4-FFF2-40B4-BE49-F238E27FC236}">
                <a16:creationId xmlns:a16="http://schemas.microsoft.com/office/drawing/2014/main" id="{1C5DE4AF-16B1-448F-84D1-4ECFA1CFF90E}"/>
              </a:ext>
            </a:extLst>
          </p:cNvPr>
          <p:cNvSpPr txBox="1"/>
          <p:nvPr/>
        </p:nvSpPr>
        <p:spPr>
          <a:xfrm>
            <a:off x="6429178" y="5575119"/>
            <a:ext cx="224522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Laser Diffraction Unit</a:t>
            </a:r>
          </a:p>
        </p:txBody>
      </p:sp>
      <p:sp>
        <p:nvSpPr>
          <p:cNvPr id="18" name="TextBox 17">
            <a:extLst>
              <a:ext uri="{FF2B5EF4-FFF2-40B4-BE49-F238E27FC236}">
                <a16:creationId xmlns:a16="http://schemas.microsoft.com/office/drawing/2014/main" id="{7CE03F99-A86D-4439-B61D-ED5431A2DA98}"/>
              </a:ext>
            </a:extLst>
          </p:cNvPr>
          <p:cNvSpPr txBox="1"/>
          <p:nvPr/>
        </p:nvSpPr>
        <p:spPr>
          <a:xfrm>
            <a:off x="2616686" y="2108756"/>
            <a:ext cx="3238131"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rPr>
              <a:t>Picture and drawing TU Dresden</a:t>
            </a:r>
          </a:p>
        </p:txBody>
      </p:sp>
      <p:sp>
        <p:nvSpPr>
          <p:cNvPr id="17" name="Content Placeholder 2">
            <a:extLst>
              <a:ext uri="{FF2B5EF4-FFF2-40B4-BE49-F238E27FC236}">
                <a16:creationId xmlns:a16="http://schemas.microsoft.com/office/drawing/2014/main" id="{C3358090-013C-4908-9899-119374F2B6A0}"/>
              </a:ext>
            </a:extLst>
          </p:cNvPr>
          <p:cNvSpPr txBox="1">
            <a:spLocks/>
          </p:cNvSpPr>
          <p:nvPr/>
        </p:nvSpPr>
        <p:spPr>
          <a:xfrm>
            <a:off x="1079385" y="746727"/>
            <a:ext cx="10515600" cy="1509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3. Test Results of Materials with low Density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873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8</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pic>
        <p:nvPicPr>
          <p:cNvPr id="2" name="Picture 1">
            <a:extLst>
              <a:ext uri="{FF2B5EF4-FFF2-40B4-BE49-F238E27FC236}">
                <a16:creationId xmlns:a16="http://schemas.microsoft.com/office/drawing/2014/main" id="{BDBE056C-2E36-4A1C-AF05-2197117C29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03863" y="871011"/>
            <a:ext cx="7454535" cy="3755557"/>
          </a:xfrm>
          <a:prstGeom prst="rect">
            <a:avLst/>
          </a:prstGeom>
        </p:spPr>
      </p:pic>
      <p:sp>
        <p:nvSpPr>
          <p:cNvPr id="3" name="Rectangle 2">
            <a:extLst>
              <a:ext uri="{FF2B5EF4-FFF2-40B4-BE49-F238E27FC236}">
                <a16:creationId xmlns:a16="http://schemas.microsoft.com/office/drawing/2014/main" id="{7A494C10-6C7D-4414-B466-2504AA0DD0E1}"/>
              </a:ext>
            </a:extLst>
          </p:cNvPr>
          <p:cNvSpPr/>
          <p:nvPr/>
        </p:nvSpPr>
        <p:spPr>
          <a:xfrm>
            <a:off x="1636190" y="4689951"/>
            <a:ext cx="9939747" cy="1732462"/>
          </a:xfrm>
          <a:prstGeom prst="rect">
            <a:avLst/>
          </a:prstGeom>
        </p:spPr>
        <p:txBody>
          <a:bodyPr wrap="square">
            <a:spAutoFit/>
          </a:bodyPr>
          <a:lstStyle/>
          <a:p>
            <a:pPr>
              <a:lnSpc>
                <a:spcPct val="107000"/>
              </a:lnSpc>
              <a:spcAft>
                <a:spcPts val="800"/>
              </a:spcAft>
            </a:pPr>
            <a:r>
              <a:rPr lang="de-DE" sz="2000" b="1" dirty="0">
                <a:latin typeface="Calibri" panose="020F0502020204030204" pitchFamily="34" charset="0"/>
                <a:ea typeface="Calibri" panose="020F0502020204030204" pitchFamily="34" charset="0"/>
                <a:cs typeface="Times New Roman" panose="02020603050405020304" pitchFamily="18" charset="0"/>
              </a:rPr>
              <a:t>Results HDK® N20</a:t>
            </a:r>
            <a:endParaRPr lang="de-D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err="1">
                <a:latin typeface="Calibri" panose="020F0502020204030204" pitchFamily="34" charset="0"/>
                <a:ea typeface="Calibri" panose="020F0502020204030204" pitchFamily="34" charset="0"/>
                <a:cs typeface="Times New Roman" panose="02020603050405020304" pitchFamily="18" charset="0"/>
              </a:rPr>
              <a:t>Rodos</a:t>
            </a:r>
            <a:r>
              <a:rPr lang="en-US" sz="1400" dirty="0">
                <a:latin typeface="Calibri" panose="020F0502020204030204" pitchFamily="34" charset="0"/>
                <a:ea typeface="Calibri" panose="020F0502020204030204" pitchFamily="34" charset="0"/>
                <a:cs typeface="Times New Roman" panose="02020603050405020304" pitchFamily="18" charset="0"/>
              </a:rPr>
              <a:t> 2.4 bar: Particle size distribution as (PSD) refence point</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0…15 min PSD at the outlet of the inhalation test unit Fraunhofer ITEM depending on the operation time</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the aerosol generator and the inhalation test unit were connected by a vertical 1500 mm plastic hose with a diameter of 40 mm</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the PSD measurement was done with Laser Diffraction (LD) without further induced shear forces in the free aerosol flow</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particle concentration 4700 mg/m</a:t>
            </a:r>
            <a:r>
              <a:rPr lang="en-US" sz="1400" baseline="30000" dirty="0">
                <a:latin typeface="Calibri" panose="020F0502020204030204" pitchFamily="34" charset="0"/>
                <a:ea typeface="Calibri" panose="020F0502020204030204" pitchFamily="34" charset="0"/>
                <a:cs typeface="Times New Roman" panose="02020603050405020304" pitchFamily="18" charset="0"/>
              </a:rPr>
              <a:t>3</a:t>
            </a:r>
            <a:endParaRPr lang="de-DE" sz="1400" baseline="30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9050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B05563-E808-43F6-B8B5-7859A7DD8746}"/>
              </a:ext>
            </a:extLst>
          </p:cNvPr>
          <p:cNvSpPr>
            <a:spLocks noGrp="1"/>
          </p:cNvSpPr>
          <p:nvPr>
            <p:ph type="ftr" sz="quarter" idx="11"/>
          </p:nvPr>
        </p:nvSpPr>
        <p:spPr/>
        <p:txBody>
          <a:bodyPr/>
          <a:lstStyle/>
          <a:p>
            <a:r>
              <a:rPr lang="en-US" dirty="0"/>
              <a:t>Dr</a:t>
            </a:r>
          </a:p>
        </p:txBody>
      </p:sp>
      <p:sp>
        <p:nvSpPr>
          <p:cNvPr id="5" name="Slide Number Placeholder 4">
            <a:extLst>
              <a:ext uri="{FF2B5EF4-FFF2-40B4-BE49-F238E27FC236}">
                <a16:creationId xmlns:a16="http://schemas.microsoft.com/office/drawing/2014/main" id="{4DF524F8-A312-4F2F-A996-1093DF67A04E}"/>
              </a:ext>
            </a:extLst>
          </p:cNvPr>
          <p:cNvSpPr>
            <a:spLocks noGrp="1"/>
          </p:cNvSpPr>
          <p:nvPr>
            <p:ph type="sldNum" sz="quarter" idx="12"/>
          </p:nvPr>
        </p:nvSpPr>
        <p:spPr/>
        <p:txBody>
          <a:bodyPr/>
          <a:lstStyle/>
          <a:p>
            <a:fld id="{870E0C5D-D8D3-456B-8031-FA7518F02999}" type="slidenum">
              <a:rPr lang="en-US" smtClean="0"/>
              <a:t>9</a:t>
            </a:fld>
            <a:endParaRPr lang="en-US"/>
          </a:p>
        </p:txBody>
      </p:sp>
      <p:sp>
        <p:nvSpPr>
          <p:cNvPr id="8" name="Footer Placeholder 4">
            <a:extLst>
              <a:ext uri="{FF2B5EF4-FFF2-40B4-BE49-F238E27FC236}">
                <a16:creationId xmlns:a16="http://schemas.microsoft.com/office/drawing/2014/main" id="{F10689B8-4D70-469D-89A2-BDE45452144E}"/>
              </a:ext>
            </a:extLst>
          </p:cNvPr>
          <p:cNvSpPr txBox="1">
            <a:spLocks/>
          </p:cNvSpPr>
          <p:nvPr/>
        </p:nvSpPr>
        <p:spPr>
          <a:xfrm>
            <a:off x="3934096" y="6492875"/>
            <a:ext cx="5057776" cy="365125"/>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Dr. Juergen Nolde Grace GmbH/SASforREACH GbR</a:t>
            </a:r>
          </a:p>
        </p:txBody>
      </p:sp>
      <p:sp>
        <p:nvSpPr>
          <p:cNvPr id="6" name="Title 1">
            <a:extLst>
              <a:ext uri="{FF2B5EF4-FFF2-40B4-BE49-F238E27FC236}">
                <a16:creationId xmlns:a16="http://schemas.microsoft.com/office/drawing/2014/main" id="{9FAF5806-76B5-4DE4-8D79-79C45777A12D}"/>
              </a:ext>
            </a:extLst>
          </p:cNvPr>
          <p:cNvSpPr txBox="1">
            <a:spLocks/>
          </p:cNvSpPr>
          <p:nvPr/>
        </p:nvSpPr>
        <p:spPr>
          <a:xfrm>
            <a:off x="1416230" y="345439"/>
            <a:ext cx="10515600" cy="46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Acute Inhalation Toxicity Part 1: The challenge to create particulate aerosols for acute toxicity testing – a systematic approach</a:t>
            </a:r>
            <a:endParaRPr lang="en-US" sz="1600" dirty="0"/>
          </a:p>
        </p:txBody>
      </p:sp>
      <p:sp>
        <p:nvSpPr>
          <p:cNvPr id="7" name="Content Placeholder 2">
            <a:extLst>
              <a:ext uri="{FF2B5EF4-FFF2-40B4-BE49-F238E27FC236}">
                <a16:creationId xmlns:a16="http://schemas.microsoft.com/office/drawing/2014/main" id="{BC835D30-5D04-4F95-8C5A-0C856E8881D2}"/>
              </a:ext>
            </a:extLst>
          </p:cNvPr>
          <p:cNvSpPr txBox="1">
            <a:spLocks/>
          </p:cNvSpPr>
          <p:nvPr/>
        </p:nvSpPr>
        <p:spPr>
          <a:xfrm>
            <a:off x="7741922" y="2208589"/>
            <a:ext cx="3299460" cy="303842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Extreme coating of test unit by agglomeration was observed (see picture). This already indicates that a mechanical obstruction of the upper respiratory tract (nose/nasal cavities) is highly probable.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Pictures show the unit after running a simulation with 4,7 mg/l over a time of approx. 120 min with 42 l/min air flow, test material pyrogenic SAS HDK® N20.</a:t>
            </a:r>
          </a:p>
        </p:txBody>
      </p:sp>
      <p:pic>
        <p:nvPicPr>
          <p:cNvPr id="9" name="Picture 8">
            <a:extLst>
              <a:ext uri="{FF2B5EF4-FFF2-40B4-BE49-F238E27FC236}">
                <a16:creationId xmlns:a16="http://schemas.microsoft.com/office/drawing/2014/main" id="{F2B1CC1F-7DE1-4945-83A3-927105342345}"/>
              </a:ext>
            </a:extLst>
          </p:cNvPr>
          <p:cNvPicPr>
            <a:picLocks noChangeAspect="1"/>
          </p:cNvPicPr>
          <p:nvPr/>
        </p:nvPicPr>
        <p:blipFill>
          <a:blip r:embed="rId2"/>
          <a:stretch>
            <a:fillRect/>
          </a:stretch>
        </p:blipFill>
        <p:spPr>
          <a:xfrm>
            <a:off x="1899557" y="1389983"/>
            <a:ext cx="5608320" cy="4520536"/>
          </a:xfrm>
          <a:prstGeom prst="rect">
            <a:avLst/>
          </a:prstGeom>
        </p:spPr>
      </p:pic>
      <p:sp>
        <p:nvSpPr>
          <p:cNvPr id="10" name="TextBox 9">
            <a:extLst>
              <a:ext uri="{FF2B5EF4-FFF2-40B4-BE49-F238E27FC236}">
                <a16:creationId xmlns:a16="http://schemas.microsoft.com/office/drawing/2014/main" id="{FE3F100B-2386-473D-A487-757F7BE80851}"/>
              </a:ext>
            </a:extLst>
          </p:cNvPr>
          <p:cNvSpPr txBox="1"/>
          <p:nvPr/>
        </p:nvSpPr>
        <p:spPr>
          <a:xfrm>
            <a:off x="2904309" y="3165024"/>
            <a:ext cx="143691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Animal Port</a:t>
            </a:r>
          </a:p>
        </p:txBody>
      </p:sp>
      <p:sp>
        <p:nvSpPr>
          <p:cNvPr id="11" name="TextBox 10">
            <a:extLst>
              <a:ext uri="{FF2B5EF4-FFF2-40B4-BE49-F238E27FC236}">
                <a16:creationId xmlns:a16="http://schemas.microsoft.com/office/drawing/2014/main" id="{8BD94CD0-5227-412A-B0FA-EBFC1E1E2D89}"/>
              </a:ext>
            </a:extLst>
          </p:cNvPr>
          <p:cNvSpPr txBox="1"/>
          <p:nvPr/>
        </p:nvSpPr>
        <p:spPr>
          <a:xfrm>
            <a:off x="1899557" y="3998315"/>
            <a:ext cx="1348740"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Connection hose from aerosol generator to test unit</a:t>
            </a:r>
          </a:p>
        </p:txBody>
      </p:sp>
      <p:sp>
        <p:nvSpPr>
          <p:cNvPr id="12" name="TextBox 11">
            <a:extLst>
              <a:ext uri="{FF2B5EF4-FFF2-40B4-BE49-F238E27FC236}">
                <a16:creationId xmlns:a16="http://schemas.microsoft.com/office/drawing/2014/main" id="{A19B751C-3B8D-4CB4-A250-418F17788FA2}"/>
              </a:ext>
            </a:extLst>
          </p:cNvPr>
          <p:cNvSpPr txBox="1"/>
          <p:nvPr/>
        </p:nvSpPr>
        <p:spPr>
          <a:xfrm>
            <a:off x="5747657" y="1482611"/>
            <a:ext cx="1602377"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Back flow chamber from ports</a:t>
            </a:r>
          </a:p>
        </p:txBody>
      </p:sp>
      <p:sp>
        <p:nvSpPr>
          <p:cNvPr id="13" name="TextBox 12">
            <a:extLst>
              <a:ext uri="{FF2B5EF4-FFF2-40B4-BE49-F238E27FC236}">
                <a16:creationId xmlns:a16="http://schemas.microsoft.com/office/drawing/2014/main" id="{43F5A8B5-19A1-49F4-9A0E-E0A6CBFB176B}"/>
              </a:ext>
            </a:extLst>
          </p:cNvPr>
          <p:cNvSpPr txBox="1"/>
          <p:nvPr/>
        </p:nvSpPr>
        <p:spPr>
          <a:xfrm>
            <a:off x="4611732" y="3813649"/>
            <a:ext cx="1532709"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Distribution chamber to ports</a:t>
            </a:r>
          </a:p>
        </p:txBody>
      </p:sp>
      <p:sp>
        <p:nvSpPr>
          <p:cNvPr id="2" name="TextBox 1">
            <a:extLst>
              <a:ext uri="{FF2B5EF4-FFF2-40B4-BE49-F238E27FC236}">
                <a16:creationId xmlns:a16="http://schemas.microsoft.com/office/drawing/2014/main" id="{91152633-E66A-4952-A17F-1F85DB222A10}"/>
              </a:ext>
            </a:extLst>
          </p:cNvPr>
          <p:cNvSpPr txBox="1"/>
          <p:nvPr/>
        </p:nvSpPr>
        <p:spPr>
          <a:xfrm>
            <a:off x="1899557" y="5939602"/>
            <a:ext cx="3631475" cy="253916"/>
          </a:xfrm>
          <a:prstGeom prst="rect">
            <a:avLst/>
          </a:prstGeom>
          <a:noFill/>
        </p:spPr>
        <p:txBody>
          <a:bodyPr wrap="square" rtlCol="0">
            <a:spAutoFit/>
          </a:bodyPr>
          <a:lstStyle/>
          <a:p>
            <a:r>
              <a:rPr lang="en-US" sz="1050" dirty="0"/>
              <a:t>Photos TU Dresden</a:t>
            </a:r>
          </a:p>
        </p:txBody>
      </p:sp>
    </p:spTree>
    <p:extLst>
      <p:ext uri="{BB962C8B-B14F-4D97-AF65-F5344CB8AC3E}">
        <p14:creationId xmlns:p14="http://schemas.microsoft.com/office/powerpoint/2010/main" val="39018574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2413</Words>
  <Application>Microsoft Macintosh PowerPoint</Application>
  <PresentationFormat>Widescreen</PresentationFormat>
  <Paragraphs>244</Paragraphs>
  <Slides>22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Roboto</vt:lpstr>
      <vt:lpstr>Symbol</vt:lpstr>
      <vt:lpstr>Office Theme</vt:lpstr>
      <vt:lpstr>Acute Inhalation Toxicity Part 1: The challenge to create particulate aerosols for acute toxicity testing – a systematic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Inhalative Toxicity Part 1: The challenge to create particulate aerosols for acute toxicity testing – a systematic approach</dc:title>
  <dc:creator>Nolde, Juergen</dc:creator>
  <cp:lastModifiedBy>AV Matrix Staff 02</cp:lastModifiedBy>
  <cp:revision>85</cp:revision>
  <cp:lastPrinted>2021-09-20T09:43:49Z</cp:lastPrinted>
  <dcterms:created xsi:type="dcterms:W3CDTF">2021-09-14T08:39:14Z</dcterms:created>
  <dcterms:modified xsi:type="dcterms:W3CDTF">2021-11-18T09:45:54Z</dcterms:modified>
</cp:coreProperties>
</file>