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5" r:id="rId2"/>
  </p:sldMasterIdLst>
  <p:notesMasterIdLst>
    <p:notesMasterId r:id="rId46"/>
  </p:notesMasterIdLst>
  <p:handoutMasterIdLst>
    <p:handoutMasterId r:id="rId47"/>
  </p:handoutMasterIdLst>
  <p:sldIdLst>
    <p:sldId id="281" r:id="rId3"/>
    <p:sldId id="659" r:id="rId4"/>
    <p:sldId id="660" r:id="rId5"/>
    <p:sldId id="736" r:id="rId6"/>
    <p:sldId id="735" r:id="rId7"/>
    <p:sldId id="737" r:id="rId8"/>
    <p:sldId id="738" r:id="rId9"/>
    <p:sldId id="666" r:id="rId10"/>
    <p:sldId id="739" r:id="rId11"/>
    <p:sldId id="667" r:id="rId12"/>
    <p:sldId id="740" r:id="rId13"/>
    <p:sldId id="751" r:id="rId14"/>
    <p:sldId id="668" r:id="rId15"/>
    <p:sldId id="669" r:id="rId16"/>
    <p:sldId id="674" r:id="rId17"/>
    <p:sldId id="679" r:id="rId18"/>
    <p:sldId id="680" r:id="rId19"/>
    <p:sldId id="682" r:id="rId20"/>
    <p:sldId id="683" r:id="rId21"/>
    <p:sldId id="684" r:id="rId22"/>
    <p:sldId id="685" r:id="rId23"/>
    <p:sldId id="686" r:id="rId24"/>
    <p:sldId id="753" r:id="rId25"/>
    <p:sldId id="688" r:id="rId26"/>
    <p:sldId id="689" r:id="rId27"/>
    <p:sldId id="690" r:id="rId28"/>
    <p:sldId id="691" r:id="rId29"/>
    <p:sldId id="695" r:id="rId30"/>
    <p:sldId id="696" r:id="rId31"/>
    <p:sldId id="750" r:id="rId32"/>
    <p:sldId id="745" r:id="rId33"/>
    <p:sldId id="746" r:id="rId34"/>
    <p:sldId id="747" r:id="rId35"/>
    <p:sldId id="748" r:id="rId36"/>
    <p:sldId id="749" r:id="rId37"/>
    <p:sldId id="743" r:id="rId38"/>
    <p:sldId id="661" r:id="rId39"/>
    <p:sldId id="662" r:id="rId40"/>
    <p:sldId id="664" r:id="rId41"/>
    <p:sldId id="665" r:id="rId42"/>
    <p:sldId id="752" r:id="rId43"/>
    <p:sldId id="663" r:id="rId44"/>
    <p:sldId id="742" r:id="rId45"/>
  </p:sldIdLst>
  <p:sldSz cx="12192000" cy="6858000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ZapfHumnst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6666FF"/>
    <a:srgbClr val="FF9900"/>
    <a:srgbClr val="FFCC66"/>
    <a:srgbClr val="00FF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 snapToGrid="0">
      <p:cViewPr varScale="1">
        <p:scale>
          <a:sx n="116" d="100"/>
          <a:sy n="116" d="100"/>
        </p:scale>
        <p:origin x="864" y="192"/>
      </p:cViewPr>
      <p:guideLst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CDD7B8-A00D-436F-AEFB-8A36621F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3011487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50875"/>
            <a:ext cx="617220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41813"/>
            <a:ext cx="5016500" cy="412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3011488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8683625"/>
            <a:ext cx="3011487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C8F434-851D-4287-A5F9-BA56D7D80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E9D46-B919-4CD9-A3F9-4F751C4605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ACA80-6D4F-40E3-A4D7-C35020C9F9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8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7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00968-4813-4B7D-A9AA-87B6A2CE6B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2902F-30A1-4B5D-B4A8-2DE95DFD06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2902F-30A1-4B5D-B4A8-2DE95DFD06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CC849-46DF-444F-958E-A1CAE360540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56141-0345-42FA-8871-6A7D0C0658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08DF1-9F48-40C3-93D1-F0AD4399914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8755C-7E58-4FE2-BC9C-E93EC2BCB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84CE-69D9-4B17-811D-F74A03F4F9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A0AE6-BB92-47FE-B17A-1339A71C089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10AF9-FBDE-4B49-85FA-C3D323CF63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CBC22-F916-4C8F-8A33-DFD8C2B085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CB75F-B1D7-4D57-AEE9-0AB2EC0B8C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D2D86-19B8-4723-96A4-E1C38D4D7EF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702B7-2165-4051-ACBC-CACB86B980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2A7EC-8117-4FFD-AAD2-F6C2DE420D3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7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2A7EC-8117-4FFD-AAD2-F6C2DE420D3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E6C6A-23CE-4802-8207-BBD6E5970DA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E6C6A-23CE-4802-8207-BBD6E5970DA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E6C6A-23CE-4802-8207-BBD6E5970DA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E6C6A-23CE-4802-8207-BBD6E5970DA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E6C6A-23CE-4802-8207-BBD6E5970DA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2B32C-DB87-4306-9BE5-B06D92EE9E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52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5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0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4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1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7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9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4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CAB8-812D-42A6-9E9A-6A3283AE54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50875"/>
            <a:ext cx="6172200" cy="3473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9867" y="609600"/>
            <a:ext cx="257386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8267" y="609600"/>
            <a:ext cx="754097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48267" y="609600"/>
            <a:ext cx="10295467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609600"/>
            <a:ext cx="10295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8267" y="2438400"/>
            <a:ext cx="10295467" cy="3657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267" y="2438400"/>
            <a:ext cx="5057422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2438400"/>
            <a:ext cx="5057422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9867" y="609600"/>
            <a:ext cx="257386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8267" y="609600"/>
            <a:ext cx="754097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48267" y="609600"/>
            <a:ext cx="10295467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609600"/>
            <a:ext cx="10295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8267" y="2438400"/>
            <a:ext cx="10295467" cy="3657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267" y="2438400"/>
            <a:ext cx="5057422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2438400"/>
            <a:ext cx="5057422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3DE8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609600"/>
            <a:ext cx="1029546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267" y="2438400"/>
            <a:ext cx="10295467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52" r:id="rId3"/>
    <p:sldLayoutId id="2147483653" r:id="rId4"/>
    <p:sldLayoutId id="2147483654" r:id="rId5"/>
    <p:sldLayoutId id="2147483655" r:id="rId6"/>
    <p:sldLayoutId id="2147483677" r:id="rId7"/>
    <p:sldLayoutId id="2147483657" r:id="rId8"/>
    <p:sldLayoutId id="2147483658" r:id="rId9"/>
    <p:sldLayoutId id="2147483659" r:id="rId10"/>
    <p:sldLayoutId id="2147483670" r:id="rId11"/>
    <p:sldLayoutId id="2147483683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pitchFamily="34" charset="0"/>
        </a:defRPr>
      </a:lvl9pPr>
    </p:titleStyle>
    <p:bodyStyle>
      <a:lvl1pPr marL="574675" indent="-574675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52538" indent="-511175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800">
          <a:solidFill>
            <a:schemeClr val="tx1"/>
          </a:solidFill>
          <a:latin typeface="+mn-lt"/>
        </a:defRPr>
      </a:lvl2pPr>
      <a:lvl3pPr marL="15954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400">
          <a:solidFill>
            <a:schemeClr val="tx1"/>
          </a:solidFill>
          <a:latin typeface="+mn-lt"/>
        </a:defRPr>
      </a:lvl3pPr>
      <a:lvl4pPr marL="19383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4pPr>
      <a:lvl5pPr marL="22812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5pPr>
      <a:lvl6pPr marL="27384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6pPr>
      <a:lvl7pPr marL="31956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7pPr>
      <a:lvl8pPr marL="36528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8pPr>
      <a:lvl9pPr marL="41100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3DE8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609600"/>
            <a:ext cx="1029546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267" y="2438400"/>
            <a:ext cx="10295467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86" r:id="rId3"/>
    <p:sldLayoutId id="2147483687" r:id="rId4"/>
    <p:sldLayoutId id="2147483688" r:id="rId5"/>
    <p:sldLayoutId id="2147483689" r:id="rId6"/>
    <p:sldLayoutId id="2147483656" r:id="rId7"/>
    <p:sldLayoutId id="2147483690" r:id="rId8"/>
    <p:sldLayoutId id="2147483691" r:id="rId9"/>
    <p:sldLayoutId id="2147483692" r:id="rId10"/>
    <p:sldLayoutId id="2147483660" r:id="rId11"/>
    <p:sldLayoutId id="2147483661" r:id="rId12"/>
    <p:sldLayoutId id="214748369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ZapfHumnst BT" charset="0"/>
        </a:defRPr>
      </a:lvl9pPr>
    </p:titleStyle>
    <p:bodyStyle>
      <a:lvl1pPr marL="574675" indent="-574675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52538" indent="-511175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800">
          <a:solidFill>
            <a:schemeClr val="tx1"/>
          </a:solidFill>
          <a:latin typeface="+mn-lt"/>
        </a:defRPr>
      </a:lvl2pPr>
      <a:lvl3pPr marL="15954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400">
          <a:solidFill>
            <a:schemeClr val="tx1"/>
          </a:solidFill>
          <a:latin typeface="+mn-lt"/>
        </a:defRPr>
      </a:lvl3pPr>
      <a:lvl4pPr marL="19383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4pPr>
      <a:lvl5pPr marL="22812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5pPr>
      <a:lvl6pPr marL="27384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6pPr>
      <a:lvl7pPr marL="31956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7pPr>
      <a:lvl8pPr marL="36528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8pPr>
      <a:lvl9pPr marL="4110038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100000"/>
        <a:buFont typeface="WP TypographicSymbols" pitchFamily="2" charset="2"/>
        <a:buChar char="P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wDgxBcFI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196" y="458524"/>
            <a:ext cx="10077583" cy="1143000"/>
          </a:xfrm>
        </p:spPr>
        <p:txBody>
          <a:bodyPr/>
          <a:lstStyle/>
          <a:p>
            <a:pPr algn="ctr"/>
            <a:r>
              <a:rPr lang="en-US" b="1" dirty="0"/>
              <a:t>Pulmonary Inflammation, Asthma, and Exhaled Nitric Oxide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266" y="2307771"/>
            <a:ext cx="10295467" cy="3657600"/>
          </a:xfrm>
        </p:spPr>
        <p:txBody>
          <a:bodyPr/>
          <a:lstStyle/>
          <a:p>
            <a:pPr algn="ctr">
              <a:buNone/>
            </a:pPr>
            <a:r>
              <a:rPr lang="en-US" sz="3600" i="1" dirty="0"/>
              <a:t>Christopher H. Fanta, M.D.</a:t>
            </a:r>
          </a:p>
          <a:p>
            <a:pPr algn="ctr">
              <a:buNone/>
            </a:pPr>
            <a:endParaRPr lang="en-US" sz="800" dirty="0"/>
          </a:p>
          <a:p>
            <a:pPr algn="ctr">
              <a:buNone/>
            </a:pPr>
            <a:r>
              <a:rPr lang="en-US" sz="2800" dirty="0"/>
              <a:t>Partners Asthma Center </a:t>
            </a:r>
          </a:p>
          <a:p>
            <a:pPr algn="ctr">
              <a:buNone/>
            </a:pPr>
            <a:r>
              <a:rPr lang="en-US" sz="2800" dirty="0"/>
              <a:t>Pulmonary and Critical Care Medicine Division</a:t>
            </a:r>
          </a:p>
          <a:p>
            <a:pPr algn="ctr">
              <a:buNone/>
            </a:pPr>
            <a:r>
              <a:rPr lang="en-US" sz="2800" dirty="0"/>
              <a:t>Brigham and Women’s Hospital</a:t>
            </a:r>
          </a:p>
          <a:p>
            <a:pPr algn="ctr">
              <a:buNone/>
            </a:pPr>
            <a:r>
              <a:rPr lang="en-US" sz="2800" dirty="0"/>
              <a:t>Harvard Medical School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763713" y="2100263"/>
            <a:ext cx="8672512" cy="0"/>
            <a:chOff x="468" y="1344"/>
            <a:chExt cx="4856" cy="0"/>
          </a:xfrm>
        </p:grpSpPr>
        <p:sp>
          <p:nvSpPr>
            <p:cNvPr id="3079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7" name="Picture 3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620" y="5263460"/>
            <a:ext cx="2435225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8B9FB5-5F5E-45AB-9C29-B90DB7DBD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58" y="5414274"/>
            <a:ext cx="3624697" cy="89376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740FD37-599E-4700-ACD7-12C0A59B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376" y="5263460"/>
            <a:ext cx="1000826" cy="1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Asthma Syndrome Is Heterogeneous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1823523"/>
            <a:ext cx="86061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</a:pPr>
            <a:r>
              <a:rPr lang="en-US" sz="3600" u="sng" dirty="0"/>
              <a:t>Asthma</a:t>
            </a:r>
            <a:r>
              <a:rPr lang="en-US" sz="3600" b="1" u="sng" dirty="0"/>
              <a:t> Phenotypes:</a:t>
            </a:r>
          </a:p>
          <a:p>
            <a:pPr>
              <a:buClr>
                <a:srgbClr val="00FFFF"/>
              </a:buClr>
            </a:pPr>
            <a:endParaRPr lang="en-US" sz="800" b="1" u="sng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Age of onset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Allergic sensitivities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Severity of regular symptoms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Susceptibility to exacerbations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Response to medications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964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Asthma Syndrome Is Heterogeneous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1823523"/>
            <a:ext cx="8606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</a:pPr>
            <a:r>
              <a:rPr lang="en-US" sz="3600" u="sng" dirty="0"/>
              <a:t>Asthma</a:t>
            </a:r>
            <a:r>
              <a:rPr lang="en-US" sz="3600" b="1" u="sng" dirty="0"/>
              <a:t> Endotypes:</a:t>
            </a:r>
          </a:p>
          <a:p>
            <a:pPr>
              <a:buClr>
                <a:srgbClr val="00FFFF"/>
              </a:buClr>
            </a:pPr>
            <a:endParaRPr lang="en-US" sz="800" b="1" u="sng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Eosinophilic (Type-2) inflammation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Neutrophilic inflammation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Pauci-granulocytic inflammation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667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701" y="154282"/>
            <a:ext cx="9699841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Biochemical Pathways in Severe Asthma</a:t>
            </a:r>
            <a:endParaRPr lang="en-US" sz="3600" b="1" baseline="-25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7501" y="1492714"/>
            <a:ext cx="8672512" cy="0"/>
            <a:chOff x="468" y="1344"/>
            <a:chExt cx="4856" cy="0"/>
          </a:xfrm>
        </p:grpSpPr>
        <p:sp>
          <p:nvSpPr>
            <p:cNvPr id="48135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1895038" y="6177037"/>
            <a:ext cx="4841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Israel E, et al. </a:t>
            </a:r>
            <a:r>
              <a:rPr lang="en-US" sz="2000" i="1" dirty="0"/>
              <a:t>NEJM </a:t>
            </a:r>
            <a:r>
              <a:rPr lang="en-US" sz="2000" dirty="0"/>
              <a:t>2017: 377:965-76.</a:t>
            </a:r>
            <a:endParaRPr lang="en-US" sz="2000" i="1" dirty="0"/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9" descr="Severe asthma pathobiology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5374" y="1611867"/>
            <a:ext cx="5880146" cy="45075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1FF562-6D84-412B-835D-7132D616DA4D}"/>
              </a:ext>
            </a:extLst>
          </p:cNvPr>
          <p:cNvCxnSpPr/>
          <p:nvPr/>
        </p:nvCxnSpPr>
        <p:spPr bwMode="auto">
          <a:xfrm>
            <a:off x="5251035" y="2119358"/>
            <a:ext cx="0" cy="3722643"/>
          </a:xfrm>
          <a:prstGeom prst="line">
            <a:avLst/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4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262" y="255814"/>
            <a:ext cx="9375471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Traditional Disease Markers for Diagnosis and Monitoring Asthma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687514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2016315"/>
            <a:ext cx="964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Measurement of expiratory airflow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Forced expiratory volume in 1 second (FEV1) or peak expiratory flow (PEF)</a:t>
            </a:r>
          </a:p>
          <a:p>
            <a:pPr lvl="1">
              <a:buClr>
                <a:srgbClr val="00FFFF"/>
              </a:buClr>
            </a:pPr>
            <a:endParaRPr lang="en-US" sz="800" dirty="0"/>
          </a:p>
          <a:p>
            <a:pPr lvl="1"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Measurement of airway hyperresponsiveness 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Bronchoprovocative</a:t>
            </a:r>
            <a:r>
              <a:rPr lang="en-US" sz="3200" dirty="0"/>
              <a:t> challenge (e.g., methacholine, exercise, hyperventilation of cold air)</a:t>
            </a:r>
          </a:p>
        </p:txBody>
      </p:sp>
    </p:spTree>
    <p:extLst>
      <p:ext uri="{BB962C8B-B14F-4D97-AF65-F5344CB8AC3E}">
        <p14:creationId xmlns:p14="http://schemas.microsoft.com/office/powerpoint/2010/main" val="213544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262" y="255814"/>
            <a:ext cx="9375471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Traditional Disease Markers of Inflammation in Asthma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687514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2016315"/>
            <a:ext cx="86061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</a:pPr>
            <a:r>
              <a:rPr lang="en-US" sz="3600" dirty="0"/>
              <a:t>Markers of inflammation: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571500" indent="-5715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Blood tests for allergy-related proteins (immunoglobulin E) and allergy-related cells (eosinophils)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 err="1"/>
              <a:t>Bronchoscopic</a:t>
            </a:r>
            <a:r>
              <a:rPr lang="en-US" sz="3600" dirty="0"/>
              <a:t> lavage/airway biopsy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Sputum analysis (eosinophils)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17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07207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Production of Nitric Oxide (NO)</a:t>
            </a:r>
            <a:endParaRPr lang="en-US" sz="36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925" y="2065338"/>
            <a:ext cx="8967788" cy="3967162"/>
          </a:xfrm>
        </p:spPr>
        <p:txBody>
          <a:bodyPr/>
          <a:lstStyle/>
          <a:p>
            <a:pPr algn="ctr">
              <a:buClr>
                <a:srgbClr val="00FFFF"/>
              </a:buClr>
              <a:buFont typeface="WP TypographicSymbols" pitchFamily="2" charset="2"/>
              <a:buNone/>
            </a:pPr>
            <a:r>
              <a:rPr lang="en-US"/>
              <a:t>L-Arginine</a:t>
            </a:r>
          </a:p>
          <a:p>
            <a:pPr algn="ctr">
              <a:buClr>
                <a:srgbClr val="00FFFF"/>
              </a:buClr>
              <a:buFont typeface="WP TypographicSymbols" pitchFamily="2" charset="2"/>
              <a:buNone/>
            </a:pPr>
            <a:r>
              <a:rPr lang="en-US"/>
              <a:t>+</a:t>
            </a:r>
          </a:p>
          <a:p>
            <a:pPr algn="ctr">
              <a:buClr>
                <a:srgbClr val="00FFFF"/>
              </a:buClr>
              <a:buFont typeface="WP TypographicSymbols" pitchFamily="2" charset="2"/>
              <a:buNone/>
            </a:pPr>
            <a:r>
              <a:rPr lang="en-US"/>
              <a:t>O2</a:t>
            </a:r>
          </a:p>
          <a:p>
            <a:pPr algn="ctr">
              <a:buClr>
                <a:srgbClr val="00FFFF"/>
              </a:buClr>
              <a:buFont typeface="WP TypographicSymbols" pitchFamily="2" charset="2"/>
              <a:buNone/>
            </a:pPr>
            <a:endParaRPr lang="en-US"/>
          </a:p>
          <a:p>
            <a:pPr algn="ctr">
              <a:buClr>
                <a:srgbClr val="00FFFF"/>
              </a:buClr>
              <a:buFont typeface="WP TypographicSymbols" pitchFamily="2" charset="2"/>
              <a:buNone/>
            </a:pPr>
            <a:r>
              <a:rPr lang="en-US"/>
              <a:t>Nitric Oxide</a:t>
            </a:r>
          </a:p>
          <a:p>
            <a:pPr algn="ctr">
              <a:buClr>
                <a:srgbClr val="00FFFF"/>
              </a:buClr>
              <a:buFont typeface="WP TypographicSymbols" pitchFamily="2" charset="2"/>
              <a:buNone/>
            </a:pPr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07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4102" name="Straight Arrow Connector 9"/>
          <p:cNvCxnSpPr>
            <a:cxnSpLocks noChangeShapeType="1"/>
          </p:cNvCxnSpPr>
          <p:nvPr/>
        </p:nvCxnSpPr>
        <p:spPr bwMode="auto">
          <a:xfrm>
            <a:off x="6432550" y="3922714"/>
            <a:ext cx="0" cy="390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03" name="Curved Right Arrow 10"/>
          <p:cNvSpPr>
            <a:spLocks noChangeArrowheads="1"/>
          </p:cNvSpPr>
          <p:nvPr/>
        </p:nvSpPr>
        <p:spPr bwMode="auto">
          <a:xfrm>
            <a:off x="7459663" y="2895601"/>
            <a:ext cx="482600" cy="1338263"/>
          </a:xfrm>
          <a:prstGeom prst="curvedRightArrow">
            <a:avLst>
              <a:gd name="adj1" fmla="val 25047"/>
              <a:gd name="adj2" fmla="val 50107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8380414" y="2995614"/>
            <a:ext cx="1557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Nitric oxide </a:t>
            </a:r>
            <a:r>
              <a:rPr lang="en-US" sz="2400" dirty="0" err="1">
                <a:solidFill>
                  <a:schemeClr val="tx2"/>
                </a:solidFill>
              </a:rPr>
              <a:t>synthases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105" name="Picture 10" descr="330px-Nitric-oxide-3D-vdW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838" y="3959225"/>
            <a:ext cx="2095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15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105" y="424069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Sources of Inducible Nitric Oxide </a:t>
            </a:r>
            <a:r>
              <a:rPr lang="en-US" b="1" dirty="0" err="1"/>
              <a:t>Synthase</a:t>
            </a:r>
            <a:r>
              <a:rPr lang="en-US" b="1" dirty="0"/>
              <a:t> (</a:t>
            </a:r>
            <a:r>
              <a:rPr lang="en-US" b="1" dirty="0" err="1"/>
              <a:t>iNOS</a:t>
            </a:r>
            <a:r>
              <a:rPr lang="en-US" b="1" dirty="0"/>
              <a:t>)</a:t>
            </a:r>
            <a:endParaRPr lang="en-US" sz="3600" b="1" dirty="0"/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922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1952625" y="2378076"/>
            <a:ext cx="792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FFFF"/>
              </a:buClr>
              <a:buFont typeface="Arial" charset="0"/>
              <a:buChar char="•"/>
            </a:pPr>
            <a:r>
              <a:rPr lang="en-US" sz="3200" dirty="0"/>
              <a:t>   Airway epithelial cells</a:t>
            </a:r>
          </a:p>
          <a:p>
            <a:pPr lvl="1">
              <a:buClr>
                <a:srgbClr val="00FFFF"/>
              </a:buClr>
              <a:buFont typeface="Arial" charset="0"/>
              <a:buChar char="•"/>
            </a:pPr>
            <a:r>
              <a:rPr lang="en-US" sz="3200" dirty="0"/>
              <a:t>  Increased in airway inflammation</a:t>
            </a:r>
          </a:p>
          <a:p>
            <a:pPr lvl="1">
              <a:buClr>
                <a:srgbClr val="00FFFF"/>
              </a:buClr>
            </a:pPr>
            <a:endParaRPr lang="en-US" sz="800" dirty="0"/>
          </a:p>
          <a:p>
            <a:pPr>
              <a:buClr>
                <a:srgbClr val="00FFFF"/>
              </a:buClr>
              <a:buFont typeface="Arial" charset="0"/>
              <a:buChar char="•"/>
            </a:pPr>
            <a:r>
              <a:rPr lang="en-US" sz="3200" dirty="0"/>
              <a:t>   Especially, eosinophilic airway inflammation</a:t>
            </a:r>
          </a:p>
        </p:txBody>
      </p:sp>
    </p:spTree>
    <p:extLst>
      <p:ext uri="{BB962C8B-B14F-4D97-AF65-F5344CB8AC3E}">
        <p14:creationId xmlns:p14="http://schemas.microsoft.com/office/powerpoint/2010/main" val="360488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105" y="424069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Sources of Inducible Nitric Oxide </a:t>
            </a:r>
            <a:r>
              <a:rPr lang="en-US" b="1" dirty="0" err="1"/>
              <a:t>Synthase</a:t>
            </a:r>
            <a:r>
              <a:rPr lang="en-US" b="1" dirty="0"/>
              <a:t> (</a:t>
            </a:r>
            <a:r>
              <a:rPr lang="en-US" b="1" dirty="0" err="1"/>
              <a:t>iNOS</a:t>
            </a:r>
            <a:r>
              <a:rPr lang="en-US" b="1" dirty="0"/>
              <a:t>)</a:t>
            </a:r>
            <a:endParaRPr lang="en-US" sz="36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922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1952625" y="2378076"/>
            <a:ext cx="792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FFFF"/>
              </a:buClr>
              <a:buFont typeface="Arial" charset="0"/>
              <a:buChar char="•"/>
            </a:pPr>
            <a:r>
              <a:rPr lang="en-US" sz="3200"/>
              <a:t>   Airway epithelial cells</a:t>
            </a:r>
          </a:p>
          <a:p>
            <a:pPr lvl="1">
              <a:buClr>
                <a:srgbClr val="00FFFF"/>
              </a:buClr>
              <a:buFont typeface="Arial" charset="0"/>
              <a:buChar char="•"/>
            </a:pPr>
            <a:r>
              <a:rPr lang="en-US" sz="3200"/>
              <a:t>  Increased in airway inflammation</a:t>
            </a:r>
          </a:p>
          <a:p>
            <a:pPr lvl="1">
              <a:buClr>
                <a:srgbClr val="00FFFF"/>
              </a:buClr>
            </a:pPr>
            <a:endParaRPr lang="en-US" sz="800"/>
          </a:p>
          <a:p>
            <a:pPr>
              <a:buClr>
                <a:srgbClr val="00FFFF"/>
              </a:buClr>
              <a:buFont typeface="Arial" charset="0"/>
              <a:buChar char="•"/>
            </a:pPr>
            <a:r>
              <a:rPr lang="en-US" sz="3200"/>
              <a:t>   Eosinophils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2339" y="4784725"/>
            <a:ext cx="6300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Exhaled NO as a surrogate biomarker for airway eosinophilia/Th2 inflammation</a:t>
            </a:r>
          </a:p>
        </p:txBody>
      </p:sp>
    </p:spTree>
    <p:extLst>
      <p:ext uri="{BB962C8B-B14F-4D97-AF65-F5344CB8AC3E}">
        <p14:creationId xmlns:p14="http://schemas.microsoft.com/office/powerpoint/2010/main" val="83070558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905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Measurement of Fractional Concentration of Exhaled NO</a:t>
            </a:r>
            <a:endParaRPr lang="en-US" sz="3600" b="1" dirty="0"/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127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27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1268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269" name="Picture 8" descr="Mylar ball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23098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4829175" y="2709863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/>
              <a:t>+</a:t>
            </a:r>
          </a:p>
        </p:txBody>
      </p:sp>
      <p:pic>
        <p:nvPicPr>
          <p:cNvPr id="11271" name="Picture 10" descr="NO analyz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264" y="2344738"/>
            <a:ext cx="2035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1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229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2" name="Picture 8" descr="Mylar ball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23098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4829175" y="2709863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/>
              <a:t>+</a:t>
            </a:r>
          </a:p>
        </p:txBody>
      </p:sp>
      <p:pic>
        <p:nvPicPr>
          <p:cNvPr id="12294" name="Picture 10" descr="NO analyz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264" y="2344738"/>
            <a:ext cx="2035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Niox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7688" y="4321175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232026" y="6096001"/>
            <a:ext cx="132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NiOx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905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Measurement of Fractional Concentration of Exhaled NO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500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	Conflicts of Interest</a:t>
            </a:r>
            <a:r>
              <a:rPr lang="en-US" sz="3600" b="1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8262" y="2335214"/>
            <a:ext cx="9486900" cy="3657600"/>
          </a:xfrm>
        </p:spPr>
        <p:txBody>
          <a:bodyPr/>
          <a:lstStyle/>
          <a:p>
            <a:pPr marL="812800" indent="-812800">
              <a:buClr>
                <a:srgbClr val="00FFFF"/>
              </a:buClr>
              <a:buNone/>
            </a:pPr>
            <a:r>
              <a:rPr lang="en-US" sz="3600" dirty="0"/>
              <a:t>None.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57376" y="1954213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3325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3315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6" name="Picture 8" descr="Mylar ball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23098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4829175" y="2709863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/>
              <a:t>+</a:t>
            </a:r>
          </a:p>
        </p:txBody>
      </p:sp>
      <p:pic>
        <p:nvPicPr>
          <p:cNvPr id="13318" name="Picture 10" descr="NO analyz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264" y="2344738"/>
            <a:ext cx="2035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Niox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7688" y="4321175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NiOx Min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4950" y="4325938"/>
            <a:ext cx="95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1" name="Straight Arrow Connector 15"/>
          <p:cNvCxnSpPr>
            <a:cxnSpLocks noChangeShapeType="1"/>
          </p:cNvCxnSpPr>
          <p:nvPr/>
        </p:nvCxnSpPr>
        <p:spPr bwMode="auto">
          <a:xfrm>
            <a:off x="4225926" y="5035550"/>
            <a:ext cx="6762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2232026" y="6096001"/>
            <a:ext cx="132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NiOx</a:t>
            </a:r>
          </a:p>
        </p:txBody>
      </p: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4960938" y="6116639"/>
            <a:ext cx="1835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NiOx Mino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905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Measurement of Fractional Concentration of Exhaled NO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965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435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433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0" name="Picture 8" descr="Mylar ball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23098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4829175" y="2709863"/>
            <a:ext cx="954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/>
              <a:t>+</a:t>
            </a:r>
          </a:p>
        </p:txBody>
      </p:sp>
      <p:pic>
        <p:nvPicPr>
          <p:cNvPr id="14342" name="Picture 10" descr="NO analyz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264" y="2344738"/>
            <a:ext cx="2035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Niox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7688" y="4321175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NiOx Min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4950" y="4325938"/>
            <a:ext cx="95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NiOx ver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0150" y="4471988"/>
            <a:ext cx="198278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6" name="Straight Arrow Connector 15"/>
          <p:cNvCxnSpPr>
            <a:cxnSpLocks noChangeShapeType="1"/>
          </p:cNvCxnSpPr>
          <p:nvPr/>
        </p:nvCxnSpPr>
        <p:spPr bwMode="auto">
          <a:xfrm>
            <a:off x="4225926" y="5035550"/>
            <a:ext cx="6762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47" name="Straight Arrow Connector 16"/>
          <p:cNvCxnSpPr>
            <a:cxnSpLocks noChangeShapeType="1"/>
          </p:cNvCxnSpPr>
          <p:nvPr/>
        </p:nvCxnSpPr>
        <p:spPr bwMode="auto">
          <a:xfrm>
            <a:off x="6611939" y="5041900"/>
            <a:ext cx="6746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2232026" y="6096001"/>
            <a:ext cx="132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NiOx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4960938" y="6116639"/>
            <a:ext cx="1835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NiOx Mino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7566025" y="5870575"/>
            <a:ext cx="1250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NiOx</a:t>
            </a:r>
          </a:p>
          <a:p>
            <a:r>
              <a:rPr lang="en-US" sz="2400"/>
              <a:t>Vero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905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Measurement of Fractional Concentration of Exhaled NO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083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5366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367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536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905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Measurement of Fractional Concentration of Exhaled NO</a:t>
            </a:r>
            <a:endParaRPr lang="en-US" sz="3600" b="1" dirty="0"/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838327" y="2405063"/>
            <a:ext cx="78281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FFFF"/>
              </a:buClr>
              <a:buFont typeface="Arial" charset="0"/>
              <a:buChar char="•"/>
            </a:pPr>
            <a:r>
              <a:rPr lang="en-US" sz="3200" dirty="0"/>
              <a:t> 	10-second exhalation at steady pressure 	to maintain flow rate 50</a:t>
            </a:r>
            <a:r>
              <a:rPr lang="en-US" sz="3200" u="sng" dirty="0"/>
              <a:t>+</a:t>
            </a:r>
            <a:r>
              <a:rPr lang="en-US" sz="3200" dirty="0"/>
              <a:t>5 ml/sec.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>
              <a:buClr>
                <a:srgbClr val="00FFFF"/>
              </a:buClr>
              <a:buFont typeface="Arial" charset="0"/>
              <a:buChar char="•"/>
            </a:pPr>
            <a:r>
              <a:rPr lang="en-US" sz="3200" dirty="0"/>
              <a:t> 	Last 3 seconds of exhalation are 	analyzed by calibrated electrochemical 	sensor.</a:t>
            </a:r>
          </a:p>
        </p:txBody>
      </p:sp>
    </p:spTree>
    <p:extLst>
      <p:ext uri="{BB962C8B-B14F-4D97-AF65-F5344CB8AC3E}">
        <p14:creationId xmlns:p14="http://schemas.microsoft.com/office/powerpoint/2010/main" val="213399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6391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2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6388" name="TextBox 14"/>
          <p:cNvSpPr txBox="1">
            <a:spLocks noChangeArrowheads="1"/>
          </p:cNvSpPr>
          <p:nvPr/>
        </p:nvSpPr>
        <p:spPr bwMode="auto">
          <a:xfrm>
            <a:off x="4146551" y="3167063"/>
            <a:ext cx="2100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hlinkClick r:id="rId3"/>
              </a:rPr>
              <a:t>Ox mino use</a:t>
            </a:r>
            <a:endParaRPr lang="en-US" sz="2400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278313" y="3916363"/>
            <a:ext cx="1822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(1:55-2:44)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905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Measurement of Fractional Concentration of Exhaled NO</a:t>
            </a:r>
            <a:endParaRPr lang="en-US" sz="3600" b="1" dirty="0"/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74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509136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Cut-Off Values for F</a:t>
            </a:r>
            <a:r>
              <a:rPr lang="en-US" sz="3600" b="1" dirty="0"/>
              <a:t>E</a:t>
            </a:r>
            <a:r>
              <a:rPr lang="en-US" b="1" baseline="-25000" dirty="0"/>
              <a:t>NO</a:t>
            </a:r>
            <a:endParaRPr lang="en-US" sz="3600" b="1" baseline="-25000" dirty="0"/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7414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415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7413" name="Picture 7" descr="Distribution of ENO in normal popula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038" y="2474913"/>
            <a:ext cx="2538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86768" y="5903914"/>
            <a:ext cx="653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Dweik</a:t>
            </a:r>
            <a:r>
              <a:rPr lang="en-US" sz="2000" dirty="0"/>
              <a:t> RA, et al.  An Official ATS </a:t>
            </a:r>
            <a:r>
              <a:rPr lang="en-US" sz="2000" i="1" dirty="0"/>
              <a:t>Clinical Practice Guideline.  AJRCCM </a:t>
            </a:r>
            <a:r>
              <a:rPr lang="en-US" sz="2000" dirty="0"/>
              <a:t>2011; 184:602-15.</a:t>
            </a:r>
          </a:p>
        </p:txBody>
      </p:sp>
    </p:spTree>
    <p:extLst>
      <p:ext uri="{BB962C8B-B14F-4D97-AF65-F5344CB8AC3E}">
        <p14:creationId xmlns:p14="http://schemas.microsoft.com/office/powerpoint/2010/main" val="2691822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501650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Cut-Off Values for F</a:t>
            </a:r>
            <a:r>
              <a:rPr lang="en-US" sz="3600" b="1" dirty="0"/>
              <a:t>E</a:t>
            </a:r>
            <a:r>
              <a:rPr lang="en-US" b="1" baseline="-25000" dirty="0"/>
              <a:t>NO</a:t>
            </a:r>
            <a:endParaRPr lang="en-US" sz="3600" b="1" baseline="-25000" dirty="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8437" name="Picture 7" descr="Distribution of ENO in normal popula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038" y="2474913"/>
            <a:ext cx="2538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Distribution of ENO normal and asthm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4" y="2371726"/>
            <a:ext cx="56673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86768" y="5903914"/>
            <a:ext cx="653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Dweik</a:t>
            </a:r>
            <a:r>
              <a:rPr lang="en-US" sz="2000" dirty="0"/>
              <a:t> RA, et al.  An Official ATS </a:t>
            </a:r>
            <a:r>
              <a:rPr lang="en-US" sz="2000" i="1" dirty="0"/>
              <a:t>Clinical Practice Guideline.  AJRCCM </a:t>
            </a:r>
            <a:r>
              <a:rPr lang="en-US" sz="2000" dirty="0"/>
              <a:t>2011; 184:602-15.</a:t>
            </a:r>
          </a:p>
        </p:txBody>
      </p:sp>
    </p:spTree>
    <p:extLst>
      <p:ext uri="{BB962C8B-B14F-4D97-AF65-F5344CB8AC3E}">
        <p14:creationId xmlns:p14="http://schemas.microsoft.com/office/powerpoint/2010/main" val="269182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261" y="609600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Cut-Off Values for F</a:t>
            </a:r>
            <a:r>
              <a:rPr lang="en-US" sz="3600" b="1" dirty="0"/>
              <a:t>E</a:t>
            </a:r>
            <a:r>
              <a:rPr lang="en-US" b="1" baseline="-25000" dirty="0"/>
              <a:t>NO</a:t>
            </a:r>
            <a:endParaRPr lang="en-US" sz="3600" b="1" baseline="-25000" dirty="0"/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1946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46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879600" y="2173289"/>
            <a:ext cx="8820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/>
              <a:t>Normal:  &lt;25 ppb (&lt;20 in children)</a:t>
            </a:r>
          </a:p>
          <a:p>
            <a:endParaRPr lang="en-US" sz="800"/>
          </a:p>
          <a:p>
            <a:r>
              <a:rPr lang="en-US" sz="3200"/>
              <a:t>Indeterminate: 25 – 50 ppb (20-35 in children)</a:t>
            </a:r>
          </a:p>
          <a:p>
            <a:endParaRPr lang="en-US" sz="800"/>
          </a:p>
          <a:p>
            <a:r>
              <a:rPr lang="en-US" sz="3200"/>
              <a:t>High: &gt;50 ppb (&gt;35 in children)</a:t>
            </a:r>
          </a:p>
          <a:p>
            <a:endParaRPr lang="en-US" sz="320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86768" y="5903914"/>
            <a:ext cx="653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Dweik</a:t>
            </a:r>
            <a:r>
              <a:rPr lang="en-US" sz="2000" dirty="0"/>
              <a:t> RA, et al.  An Official ATS </a:t>
            </a:r>
            <a:r>
              <a:rPr lang="en-US" sz="2000" i="1" dirty="0"/>
              <a:t>Clinical Practice Guideline.  AJRCCM </a:t>
            </a:r>
            <a:r>
              <a:rPr lang="en-US" sz="2000" dirty="0"/>
              <a:t>2011; 184:602-15.</a:t>
            </a:r>
          </a:p>
        </p:txBody>
      </p:sp>
    </p:spTree>
    <p:extLst>
      <p:ext uri="{BB962C8B-B14F-4D97-AF65-F5344CB8AC3E}">
        <p14:creationId xmlns:p14="http://schemas.microsoft.com/office/powerpoint/2010/main" val="301288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147" y="609600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Cut-Off Values for F</a:t>
            </a:r>
            <a:r>
              <a:rPr lang="en-US" sz="3600" b="1" dirty="0"/>
              <a:t>E</a:t>
            </a:r>
            <a:r>
              <a:rPr lang="en-US" b="1" baseline="-25000" dirty="0"/>
              <a:t>NO</a:t>
            </a:r>
            <a:endParaRPr lang="en-US" sz="3600" b="1" baseline="-25000" dirty="0"/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490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879600" y="2173289"/>
            <a:ext cx="88201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Normal:  &lt;25 ppb (&lt;20 in children)</a:t>
            </a:r>
          </a:p>
          <a:p>
            <a:endParaRPr lang="en-US" sz="800" dirty="0"/>
          </a:p>
          <a:p>
            <a:r>
              <a:rPr lang="en-US" sz="3200" dirty="0"/>
              <a:t>Indeterminate: 25 – 50 ppb (20-35 in children)</a:t>
            </a:r>
          </a:p>
          <a:p>
            <a:endParaRPr lang="en-US" sz="800" dirty="0"/>
          </a:p>
          <a:p>
            <a:r>
              <a:rPr lang="en-US" sz="3200" dirty="0"/>
              <a:t>High: &gt;50 ppb (&gt;35 in children)</a:t>
            </a:r>
          </a:p>
          <a:p>
            <a:endParaRPr lang="en-US" sz="3200" dirty="0"/>
          </a:p>
          <a:p>
            <a:r>
              <a:rPr lang="en-US" sz="2400" dirty="0">
                <a:solidFill>
                  <a:schemeClr val="tx2"/>
                </a:solidFill>
              </a:rPr>
              <a:t>Modifiers:</a:t>
            </a:r>
          </a:p>
          <a:p>
            <a:r>
              <a:rPr lang="en-US" sz="2400" dirty="0" err="1"/>
              <a:t>Atopy</a:t>
            </a:r>
            <a:r>
              <a:rPr lang="en-US" sz="2400" dirty="0"/>
              <a:t> (  )</a:t>
            </a:r>
          </a:p>
          <a:p>
            <a:r>
              <a:rPr lang="en-US" sz="2400" dirty="0"/>
              <a:t>Cigarette smoking (  )</a:t>
            </a:r>
          </a:p>
          <a:p>
            <a:r>
              <a:rPr lang="en-US" sz="2400" b="1" dirty="0"/>
              <a:t>Corticosteroid therapy (  ) </a:t>
            </a:r>
          </a:p>
          <a:p>
            <a:r>
              <a:rPr lang="en-US" sz="2400" dirty="0"/>
              <a:t>Other: FVC maneuvers; alcohol consumption;                                 nitrate-rich food intake; mouthwash</a:t>
            </a:r>
          </a:p>
        </p:txBody>
      </p: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V="1">
            <a:off x="2930523" y="4818063"/>
            <a:ext cx="0" cy="323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87" name="Straight Arrow Connector 11"/>
          <p:cNvCxnSpPr>
            <a:cxnSpLocks noChangeShapeType="1"/>
          </p:cNvCxnSpPr>
          <p:nvPr/>
        </p:nvCxnSpPr>
        <p:spPr bwMode="auto">
          <a:xfrm>
            <a:off x="4415520" y="5154614"/>
            <a:ext cx="0" cy="3571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88" name="Straight Arrow Connector 12"/>
          <p:cNvCxnSpPr>
            <a:cxnSpLocks noChangeShapeType="1"/>
          </p:cNvCxnSpPr>
          <p:nvPr/>
        </p:nvCxnSpPr>
        <p:spPr bwMode="auto">
          <a:xfrm>
            <a:off x="5040994" y="5494339"/>
            <a:ext cx="0" cy="3571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74764-03D5-4ADE-B6EF-3EEF2BF51F24}"/>
              </a:ext>
            </a:extLst>
          </p:cNvPr>
          <p:cNvSpPr txBox="1"/>
          <p:nvPr/>
        </p:nvSpPr>
        <p:spPr>
          <a:xfrm>
            <a:off x="7445829" y="4419601"/>
            <a:ext cx="3907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Significant change in F</a:t>
            </a:r>
            <a:r>
              <a:rPr lang="en-US" sz="2400" cap="small" dirty="0">
                <a:solidFill>
                  <a:schemeClr val="tx2"/>
                </a:solidFill>
              </a:rPr>
              <a:t>E</a:t>
            </a:r>
            <a:r>
              <a:rPr lang="en-US" sz="2400" baseline="-25000" dirty="0">
                <a:solidFill>
                  <a:schemeClr val="tx2"/>
                </a:solidFill>
              </a:rPr>
              <a:t>NO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en-US" sz="2400" baseline="-25000" dirty="0">
              <a:solidFill>
                <a:schemeClr val="tx2"/>
              </a:solidFill>
            </a:endParaRPr>
          </a:p>
          <a:p>
            <a:r>
              <a:rPr lang="en-US" sz="2400" u="sng" dirty="0"/>
              <a:t>&gt;</a:t>
            </a:r>
            <a:r>
              <a:rPr lang="en-US" sz="2400" dirty="0"/>
              <a:t>20% 	   when FENO &gt;50 ppb</a:t>
            </a:r>
          </a:p>
          <a:p>
            <a:r>
              <a:rPr lang="en-US" sz="2400" dirty="0"/>
              <a:t>10 ppb   when FENO &lt;50 ppb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99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768" y="511969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American Thoracic Society Statement</a:t>
            </a:r>
            <a:endParaRPr lang="en-US" sz="36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65425"/>
            <a:ext cx="9310688" cy="2381250"/>
          </a:xfrm>
        </p:spPr>
        <p:txBody>
          <a:bodyPr/>
          <a:lstStyle/>
          <a:p>
            <a:pPr>
              <a:buClr>
                <a:srgbClr val="00FFFF"/>
              </a:buClr>
              <a:buFont typeface="WP TypographicSymbols" pitchFamily="2" charset="2"/>
              <a:buNone/>
            </a:pPr>
            <a:r>
              <a:rPr lang="en-US"/>
              <a:t>     “a quantitative, noninvasive, simple, and safe method of measuring airway inflammation that provides a complementary tool to other ways of assessing airways disease, including asthma.”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778001" y="2033588"/>
            <a:ext cx="8672513" cy="0"/>
            <a:chOff x="468" y="1344"/>
            <a:chExt cx="4856" cy="0"/>
          </a:xfrm>
        </p:grpSpPr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786768" y="5903914"/>
            <a:ext cx="653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Dweik</a:t>
            </a:r>
            <a:r>
              <a:rPr lang="en-US" sz="2000" dirty="0"/>
              <a:t> RA, et al.  An Official ATS </a:t>
            </a:r>
            <a:r>
              <a:rPr lang="en-US" sz="2000" i="1" dirty="0"/>
              <a:t>Clinical Practice Guideline.  AJRCCM </a:t>
            </a:r>
            <a:r>
              <a:rPr lang="en-US" sz="2000" dirty="0"/>
              <a:t>2011; 184:602-15.</a:t>
            </a:r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8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1752599" y="2105933"/>
            <a:ext cx="8820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200" dirty="0"/>
              <a:t>Diagnosis of asthma</a:t>
            </a:r>
          </a:p>
          <a:p>
            <a:pPr marL="514350" indent="-514350"/>
            <a:endParaRPr lang="en-US" sz="800" dirty="0"/>
          </a:p>
          <a:p>
            <a:pPr marL="457200" indent="-457200">
              <a:buFontTx/>
              <a:buAutoNum type="arabicPeriod" startAt="2"/>
            </a:pPr>
            <a:r>
              <a:rPr lang="en-US" sz="3200" dirty="0"/>
              <a:t>Detect </a:t>
            </a:r>
            <a:r>
              <a:rPr lang="en-US" sz="3200" dirty="0" err="1"/>
              <a:t>eosinophilic</a:t>
            </a:r>
            <a:r>
              <a:rPr lang="en-US" sz="3200" dirty="0"/>
              <a:t> inflammation of airways</a:t>
            </a:r>
          </a:p>
          <a:p>
            <a:pPr marL="457200" indent="-457200"/>
            <a:endParaRPr lang="en-US" sz="800" dirty="0"/>
          </a:p>
          <a:p>
            <a:r>
              <a:rPr lang="en-US" sz="3200" dirty="0"/>
              <a:t>3.  Predict steroid responsiveness in asthma</a:t>
            </a:r>
          </a:p>
          <a:p>
            <a:pPr marL="514350" indent="-514350"/>
            <a:endParaRPr lang="en-US" sz="800" dirty="0"/>
          </a:p>
          <a:p>
            <a:pPr marL="457200" indent="-457200">
              <a:buFontTx/>
              <a:buAutoNum type="arabicPeriod" startAt="4"/>
            </a:pPr>
            <a:r>
              <a:rPr lang="en-US" sz="3200" dirty="0"/>
              <a:t>Useful for monitoring asthma activity</a:t>
            </a:r>
          </a:p>
          <a:p>
            <a:pPr marL="514350" indent="-514350"/>
            <a:endParaRPr lang="en-US" sz="800" dirty="0"/>
          </a:p>
          <a:p>
            <a:pPr marL="457200" indent="-457200">
              <a:buFontTx/>
              <a:buAutoNum type="arabicPeriod" startAt="5"/>
            </a:pPr>
            <a:r>
              <a:rPr lang="en-US" sz="3200" dirty="0"/>
              <a:t>Assess potential medication non-adherence</a:t>
            </a:r>
          </a:p>
          <a:p>
            <a:endParaRPr lang="en-US" sz="800" dirty="0"/>
          </a:p>
          <a:p>
            <a:r>
              <a:rPr lang="en-US" sz="3200" dirty="0"/>
              <a:t>6.  Characterize asthma endotype in severe asthma</a:t>
            </a:r>
          </a:p>
          <a:p>
            <a:pPr marL="457200" indent="-457200">
              <a:buFontTx/>
              <a:buAutoNum type="arabicPeriod" startAt="5"/>
            </a:pPr>
            <a:endParaRPr lang="en-US" sz="3200" dirty="0"/>
          </a:p>
          <a:p>
            <a:pPr marL="514350" indent="-514350"/>
            <a:endParaRPr lang="en-US" sz="1800" dirty="0"/>
          </a:p>
          <a:p>
            <a:pPr marL="514350" indent="-514350"/>
            <a:r>
              <a:rPr lang="en-US" sz="3200" dirty="0"/>
              <a:t>	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36563"/>
            <a:ext cx="9568543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Potential Utility of Measurement of F</a:t>
            </a:r>
            <a:r>
              <a:rPr lang="en-US" sz="3600" b="1" dirty="0"/>
              <a:t>E</a:t>
            </a:r>
            <a:r>
              <a:rPr lang="en-US" b="1" baseline="-25000" dirty="0"/>
              <a:t>NO</a:t>
            </a:r>
            <a:endParaRPr lang="en-US" sz="3600" b="1" baseline="-25000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93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Exhaled Breath Biomarkers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CA512-2E1B-40DA-983C-4C6EAFB58656}"/>
              </a:ext>
            </a:extLst>
          </p:cNvPr>
          <p:cNvSpPr txBox="1"/>
          <p:nvPr/>
        </p:nvSpPr>
        <p:spPr>
          <a:xfrm>
            <a:off x="1380562" y="1981200"/>
            <a:ext cx="1013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Fraction of Exhaled Nitric Oxide (F</a:t>
            </a:r>
            <a:r>
              <a:rPr lang="en-US" sz="3600" baseline="-20000" dirty="0"/>
              <a:t>E</a:t>
            </a:r>
            <a:r>
              <a:rPr lang="en-US" sz="3600" dirty="0"/>
              <a:t>NO)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Exhaled Breath Condensate (EBC)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Volatile organic compounds (VOCs)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042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1836738" y="1928813"/>
            <a:ext cx="8672512" cy="0"/>
            <a:chOff x="468" y="1344"/>
            <a:chExt cx="4856" cy="0"/>
          </a:xfrm>
        </p:grpSpPr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1752599" y="2105933"/>
            <a:ext cx="8820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Diagnosis of asthma</a:t>
            </a:r>
          </a:p>
          <a:p>
            <a:pPr marL="514350" indent="-514350"/>
            <a:endParaRPr lang="en-US" sz="800" dirty="0"/>
          </a:p>
          <a:p>
            <a:pPr marL="457200" indent="-457200">
              <a:buFontTx/>
              <a:buAutoNum type="arabicPeriod" startAt="2"/>
            </a:pPr>
            <a:r>
              <a:rPr lang="en-US" sz="3200" b="1" dirty="0"/>
              <a:t>Detect </a:t>
            </a:r>
            <a:r>
              <a:rPr lang="en-US" sz="3200" b="1" dirty="0" err="1"/>
              <a:t>eosinophilic</a:t>
            </a:r>
            <a:r>
              <a:rPr lang="en-US" sz="3200" b="1" dirty="0"/>
              <a:t> inflammation of airways</a:t>
            </a:r>
          </a:p>
          <a:p>
            <a:pPr marL="457200" indent="-457200"/>
            <a:endParaRPr lang="en-US" sz="800" dirty="0"/>
          </a:p>
          <a:p>
            <a:r>
              <a:rPr lang="en-US" sz="3200" dirty="0">
                <a:solidFill>
                  <a:srgbClr val="0070C0"/>
                </a:solidFill>
              </a:rPr>
              <a:t>3.  Predict steroid responsiveness in asthma</a:t>
            </a:r>
          </a:p>
          <a:p>
            <a:pPr marL="514350" indent="-514350"/>
            <a:endParaRPr lang="en-US" sz="8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 startAt="4"/>
            </a:pPr>
            <a:r>
              <a:rPr lang="en-US" sz="3200" dirty="0">
                <a:solidFill>
                  <a:srgbClr val="0070C0"/>
                </a:solidFill>
              </a:rPr>
              <a:t>Useful for monitoring asthma activity</a:t>
            </a:r>
          </a:p>
          <a:p>
            <a:pPr marL="514350" indent="-514350"/>
            <a:endParaRPr lang="en-US" sz="8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 startAt="5"/>
            </a:pPr>
            <a:r>
              <a:rPr lang="en-US" sz="3200" dirty="0">
                <a:solidFill>
                  <a:srgbClr val="0070C0"/>
                </a:solidFill>
              </a:rPr>
              <a:t>Assess potential medication non-adherence</a:t>
            </a:r>
          </a:p>
          <a:p>
            <a:endParaRPr lang="en-US" sz="8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6.  Characterize asthma endotype in severe asthma</a:t>
            </a:r>
          </a:p>
          <a:p>
            <a:pPr marL="457200" indent="-457200">
              <a:buFontTx/>
              <a:buAutoNum type="arabicPeriod" startAt="5"/>
            </a:pPr>
            <a:endParaRPr lang="en-US" sz="3200" dirty="0"/>
          </a:p>
          <a:p>
            <a:pPr marL="514350" indent="-514350"/>
            <a:endParaRPr lang="en-US" sz="1800" dirty="0"/>
          </a:p>
          <a:p>
            <a:pPr marL="514350" indent="-514350"/>
            <a:r>
              <a:rPr lang="en-US" sz="3200" dirty="0"/>
              <a:t>	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36563"/>
            <a:ext cx="9568543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Potential Utility of Measurement of F</a:t>
            </a:r>
            <a:r>
              <a:rPr lang="en-US" sz="3600" b="1" dirty="0"/>
              <a:t>E</a:t>
            </a:r>
            <a:r>
              <a:rPr lang="en-US" b="1" baseline="-25000" dirty="0"/>
              <a:t>NO</a:t>
            </a:r>
            <a:endParaRPr lang="en-US" sz="3600" b="1" baseline="-25000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467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444" y="562653"/>
            <a:ext cx="11145762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Correlation with Sputum </a:t>
            </a:r>
            <a:r>
              <a:rPr lang="en-US" b="1" dirty="0" err="1"/>
              <a:t>Eosinophilia</a:t>
            </a:r>
            <a:r>
              <a:rPr lang="en-US" b="1" dirty="0"/>
              <a:t> (&gt;3%)</a:t>
            </a:r>
            <a:endParaRPr lang="en-US" sz="3600" b="1" baseline="-25000" dirty="0"/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1836738" y="2087839"/>
            <a:ext cx="8672512" cy="0"/>
            <a:chOff x="468" y="1344"/>
            <a:chExt cx="4856" cy="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0444" y="5970103"/>
            <a:ext cx="571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Schleich</a:t>
            </a:r>
            <a:r>
              <a:rPr lang="en-US" sz="2000" dirty="0"/>
              <a:t> FN, et al. </a:t>
            </a:r>
            <a:r>
              <a:rPr lang="en-US" sz="2000" i="1" dirty="0"/>
              <a:t>Thorax </a:t>
            </a:r>
            <a:r>
              <a:rPr lang="en-US" sz="2000" dirty="0"/>
              <a:t>2010; 65:1039-44.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4306" y="2466465"/>
            <a:ext cx="82276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/>
              <a:t>   Retrospective analysis</a:t>
            </a:r>
          </a:p>
          <a:p>
            <a:pPr>
              <a:buClr>
                <a:srgbClr val="00FFFF"/>
              </a:buClr>
              <a:tabLst>
                <a:tab pos="457200" algn="l"/>
              </a:tabLst>
            </a:pPr>
            <a:endParaRPr lang="en-US" sz="800" dirty="0"/>
          </a:p>
          <a:p>
            <a:pPr>
              <a:buClr>
                <a:srgbClr val="00FFFF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/>
              <a:t> 	295 patients seen at asthma clinic (Liege, 	Belgium)</a:t>
            </a:r>
          </a:p>
          <a:p>
            <a:pPr>
              <a:buClr>
                <a:srgbClr val="00FFFF"/>
              </a:buClr>
              <a:tabLst>
                <a:tab pos="457200" algn="l"/>
              </a:tabLst>
            </a:pPr>
            <a:endParaRPr lang="en-US" sz="800" dirty="0"/>
          </a:p>
          <a:p>
            <a:pPr>
              <a:buClr>
                <a:srgbClr val="00FFFF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/>
              <a:t> 	All had confirmed asthma and both 	measurement of F</a:t>
            </a:r>
            <a:r>
              <a:rPr lang="en-US" sz="2400" dirty="0"/>
              <a:t>E</a:t>
            </a:r>
            <a:r>
              <a:rPr lang="en-US" sz="3200" baseline="-25000" dirty="0"/>
              <a:t>NO</a:t>
            </a:r>
            <a:r>
              <a:rPr lang="en-US" sz="3200" dirty="0"/>
              <a:t> and sputum induction. </a:t>
            </a:r>
          </a:p>
        </p:txBody>
      </p:sp>
      <p:pic>
        <p:nvPicPr>
          <p:cNvPr id="1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202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992" y="609600"/>
            <a:ext cx="10355262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Correlation with Sputum </a:t>
            </a:r>
            <a:r>
              <a:rPr lang="en-US" b="1" dirty="0" err="1"/>
              <a:t>Eosinophilia</a:t>
            </a:r>
            <a:r>
              <a:rPr lang="en-US" b="1" dirty="0"/>
              <a:t> (&gt;3%)</a:t>
            </a:r>
            <a:endParaRPr lang="en-US" sz="3600" b="1" baseline="-25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6738" y="2087839"/>
            <a:ext cx="8672512" cy="0"/>
            <a:chOff x="468" y="1344"/>
            <a:chExt cx="4856" cy="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88844" y="3776869"/>
            <a:ext cx="321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Schleich</a:t>
            </a:r>
            <a:r>
              <a:rPr lang="en-US" sz="2000" dirty="0"/>
              <a:t> FN, et al.   </a:t>
            </a:r>
            <a:r>
              <a:rPr lang="en-US" sz="2000" i="1" dirty="0"/>
              <a:t>Thorax </a:t>
            </a:r>
            <a:r>
              <a:rPr lang="en-US" sz="2000" dirty="0"/>
              <a:t>2010; 65:1039-44. </a:t>
            </a:r>
          </a:p>
        </p:txBody>
      </p:sp>
      <p:pic>
        <p:nvPicPr>
          <p:cNvPr id="10" name="Picture 9" descr="Seidel2010 Thorax - correlation with sputum eosinoph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162" y="2194560"/>
            <a:ext cx="5787423" cy="4397573"/>
          </a:xfrm>
          <a:prstGeom prst="rect">
            <a:avLst/>
          </a:prstGeom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87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731" y="532431"/>
            <a:ext cx="10383762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Correlation with Sputum Eosinophilia</a:t>
            </a:r>
            <a:endParaRPr lang="en-US" sz="3600" b="1" baseline="-25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6738" y="2087839"/>
            <a:ext cx="8672512" cy="0"/>
            <a:chOff x="468" y="1344"/>
            <a:chExt cx="4856" cy="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94062" y="6049617"/>
            <a:ext cx="573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Schleich</a:t>
            </a:r>
            <a:r>
              <a:rPr lang="en-US" sz="2000" dirty="0"/>
              <a:t> FN, et al. </a:t>
            </a:r>
            <a:r>
              <a:rPr lang="en-US" sz="2000" i="1" dirty="0"/>
              <a:t>Thorax </a:t>
            </a:r>
            <a:r>
              <a:rPr lang="en-US" sz="2000" dirty="0"/>
              <a:t>2010</a:t>
            </a:r>
            <a:r>
              <a:rPr lang="en-US" sz="2000"/>
              <a:t>; 65:1039-44</a:t>
            </a:r>
            <a:r>
              <a:rPr lang="en-US" sz="20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7069" y="2547145"/>
            <a:ext cx="8070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threshold for F</a:t>
            </a:r>
            <a:r>
              <a:rPr lang="en-US" sz="2400" dirty="0"/>
              <a:t>E</a:t>
            </a:r>
            <a:r>
              <a:rPr lang="en-US" sz="3200" baseline="-25000" dirty="0"/>
              <a:t>NO</a:t>
            </a:r>
            <a:r>
              <a:rPr lang="en-US" sz="3200" dirty="0"/>
              <a:t> of 42 ppb discriminates between </a:t>
            </a:r>
            <a:r>
              <a:rPr lang="en-US" sz="3200" dirty="0" err="1"/>
              <a:t>eosinophilic</a:t>
            </a:r>
            <a:r>
              <a:rPr lang="en-US" sz="3200" dirty="0"/>
              <a:t> and non-</a:t>
            </a:r>
            <a:r>
              <a:rPr lang="en-US" sz="3200" dirty="0" err="1"/>
              <a:t>eosinophilic</a:t>
            </a:r>
            <a:r>
              <a:rPr lang="en-US" sz="3200" dirty="0"/>
              <a:t> asthma with sensitivity of 63% and specificity 80%. </a:t>
            </a:r>
          </a:p>
          <a:p>
            <a:endParaRPr lang="en-US" sz="800" dirty="0"/>
          </a:p>
          <a:p>
            <a:r>
              <a:rPr lang="en-US" sz="2800" dirty="0"/>
              <a:t>	(p&lt;0.0001 for logistic regression analysis)</a:t>
            </a:r>
          </a:p>
        </p:txBody>
      </p:sp>
      <p:pic>
        <p:nvPicPr>
          <p:cNvPr id="1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75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6738" y="2087839"/>
            <a:ext cx="8672512" cy="0"/>
            <a:chOff x="468" y="1344"/>
            <a:chExt cx="4856" cy="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67014" y="6146585"/>
            <a:ext cx="6426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Jeppegaard</a:t>
            </a:r>
            <a:r>
              <a:rPr lang="en-US" sz="2000" dirty="0"/>
              <a:t> M, et al.   </a:t>
            </a:r>
            <a:r>
              <a:rPr lang="en-US" sz="2000" i="1" dirty="0" err="1"/>
              <a:t>Respir</a:t>
            </a:r>
            <a:r>
              <a:rPr lang="en-US" sz="2000" i="1" dirty="0"/>
              <a:t> Med </a:t>
            </a:r>
            <a:r>
              <a:rPr lang="en-US" sz="2000" dirty="0"/>
              <a:t>2018; 144:22-9. </a:t>
            </a:r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06047" y="2451653"/>
            <a:ext cx="89054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Prospective study of 110 asthma patients at university-based asthma center in Copenhagen.</a:t>
            </a:r>
          </a:p>
          <a:p>
            <a:endParaRPr lang="en-US" sz="3200" dirty="0"/>
          </a:p>
          <a:p>
            <a:endParaRPr lang="en-US" sz="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07264" y="3906076"/>
          <a:ext cx="8454888" cy="137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457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0000"/>
                          </a:solidFill>
                        </a:rPr>
                        <a:t>High</a:t>
                      </a:r>
                      <a:r>
                        <a:rPr lang="en-US" sz="3200" b="0" baseline="0" dirty="0">
                          <a:solidFill>
                            <a:srgbClr val="000000"/>
                          </a:solidFill>
                        </a:rPr>
                        <a:t> FE</a:t>
                      </a:r>
                      <a:r>
                        <a:rPr lang="en-US" sz="3200" b="0" baseline="-25000" dirty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sz="3200" b="0" baseline="0" dirty="0">
                          <a:solidFill>
                            <a:srgbClr val="000000"/>
                          </a:solidFill>
                        </a:rPr>
                        <a:t> (&gt;50 ppb)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0000"/>
                          </a:solidFill>
                        </a:rPr>
                        <a:t>Low FE</a:t>
                      </a:r>
                      <a:r>
                        <a:rPr lang="en-US" sz="3200" b="0" baseline="-24000" dirty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</a:rPr>
                        <a:t> (&lt;25 ppb)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5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PPV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= 77%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NPV = 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9470" y="536713"/>
            <a:ext cx="917878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Validation of ATS Cut-Off Values: Correlating Sputum Eos</a:t>
            </a:r>
            <a:endParaRPr lang="en-US" sz="3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08754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225" y="490330"/>
            <a:ext cx="9692545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Receiver Operating Characteristic Curves</a:t>
            </a:r>
            <a:endParaRPr lang="en-US" sz="3600" b="1" baseline="-25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6738" y="2087839"/>
            <a:ext cx="8672512" cy="0"/>
            <a:chOff x="468" y="1344"/>
            <a:chExt cx="4856" cy="0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67014" y="6146585"/>
            <a:ext cx="6426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Jeppegaard</a:t>
            </a:r>
            <a:r>
              <a:rPr lang="en-US" sz="2000" dirty="0"/>
              <a:t> M, et al.   </a:t>
            </a:r>
            <a:r>
              <a:rPr lang="en-US" sz="2000" i="1" dirty="0" err="1"/>
              <a:t>Respir</a:t>
            </a:r>
            <a:r>
              <a:rPr lang="en-US" sz="2000" i="1" dirty="0"/>
              <a:t> Med </a:t>
            </a:r>
            <a:r>
              <a:rPr lang="en-US" sz="2000" dirty="0"/>
              <a:t>2018; 144:22-9. </a:t>
            </a:r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6300" y="5934764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9" descr="Validation of ATS Guidelines cut-points - ROC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316" y="2300447"/>
            <a:ext cx="6935378" cy="3159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2884" y="5479774"/>
            <a:ext cx="257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Total group AUC=0.798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2187" y="5466525"/>
            <a:ext cx="34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Steroid naive group AUC=0.958</a:t>
            </a:r>
          </a:p>
        </p:txBody>
      </p:sp>
    </p:spTree>
    <p:extLst>
      <p:ext uri="{BB962C8B-B14F-4D97-AF65-F5344CB8AC3E}">
        <p14:creationId xmlns:p14="http://schemas.microsoft.com/office/powerpoint/2010/main" val="329525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4" y="254000"/>
            <a:ext cx="8855075" cy="145914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Limitations of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ZapfHumnst BT"/>
                <a:ea typeface="+mj-ea"/>
                <a:cs typeface="+mj-cs"/>
              </a:rPr>
              <a:t>F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ZapfHumnst BT"/>
                <a:ea typeface="+mj-ea"/>
                <a:cs typeface="+mj-cs"/>
              </a:rPr>
              <a:t>E</a:t>
            </a:r>
            <a:r>
              <a:rPr kumimoji="0" lang="en-US" sz="4400" b="1" i="0" u="none" strike="noStrike" kern="0" cap="none" spc="0" normalizeH="0" baseline="-2500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ZapfHumnst BT"/>
                <a:ea typeface="+mj-ea"/>
                <a:cs typeface="+mj-cs"/>
              </a:rPr>
              <a:t>NO</a:t>
            </a:r>
            <a:endParaRPr lang="en-US" sz="3600" b="1" baseline="-25000" dirty="0"/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1814514" y="1778000"/>
            <a:ext cx="8672512" cy="0"/>
            <a:chOff x="468" y="1344"/>
            <a:chExt cx="4856" cy="0"/>
          </a:xfrm>
        </p:grpSpPr>
        <p:sp>
          <p:nvSpPr>
            <p:cNvPr id="52231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2232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1217388" y="1582305"/>
            <a:ext cx="960301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/>
            <a:endParaRPr lang="en-US" sz="3200" dirty="0"/>
          </a:p>
          <a:p>
            <a:pPr marL="971550" lvl="1" indent="-5143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Considerable overlap between normal and disease</a:t>
            </a:r>
          </a:p>
          <a:p>
            <a:pPr lvl="1">
              <a:buClr>
                <a:srgbClr val="00FFFF"/>
              </a:buClr>
            </a:pPr>
            <a:endParaRPr lang="en-US" sz="800" dirty="0"/>
          </a:p>
          <a:p>
            <a:pPr marL="971550" lvl="1" indent="-5143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Influence of modifying factors (age, atopy, sinus disease, cigarette smoking, etc.)</a:t>
            </a:r>
          </a:p>
          <a:p>
            <a:pPr lvl="1">
              <a:buClr>
                <a:srgbClr val="00FFFF"/>
              </a:buClr>
            </a:pPr>
            <a:endParaRPr lang="en-US" sz="800" dirty="0"/>
          </a:p>
          <a:p>
            <a:pPr marL="971550" lvl="1" indent="-5143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Dramatic suppression by inhaled corticosteroids</a:t>
            </a:r>
          </a:p>
          <a:p>
            <a:pPr lvl="1">
              <a:buClr>
                <a:srgbClr val="00FFFF"/>
              </a:buClr>
            </a:pPr>
            <a:endParaRPr lang="en-US" sz="800" dirty="0"/>
          </a:p>
          <a:p>
            <a:pPr marL="971550" lvl="1" indent="-51435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Values often in a “gray zone” (20-40 ppb)</a:t>
            </a:r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58420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83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Exhaled Breath Condensate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 descr="COSMED - Rtube (Exhaled Breathe Condensate Monitor)">
            <a:extLst>
              <a:ext uri="{FF2B5EF4-FFF2-40B4-BE49-F238E27FC236}">
                <a16:creationId xmlns:a16="http://schemas.microsoft.com/office/drawing/2014/main" id="{361715F0-A38F-4466-BF94-E0C3B0CC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64" y="2022139"/>
            <a:ext cx="5024502" cy="28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94E8B3-2C1D-45D1-A938-D8A54EC8F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270" y="1567544"/>
            <a:ext cx="4734094" cy="38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9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Exhaled Breath Condensate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2DA07-2665-49E3-A4BE-4BD1EB0A9798}"/>
              </a:ext>
            </a:extLst>
          </p:cNvPr>
          <p:cNvSpPr txBox="1"/>
          <p:nvPr/>
        </p:nvSpPr>
        <p:spPr>
          <a:xfrm>
            <a:off x="1654627" y="1642214"/>
            <a:ext cx="8882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Volatile and non-volatile compounds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Polypeptides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Proteins 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Nucleic acids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Lipid mediators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Inorganic/organic molecules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Redox-relevant molecules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pH relevant molecules </a:t>
            </a:r>
          </a:p>
          <a:p>
            <a:pPr marL="914400" lvl="1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Cytokines, chemokines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49D67-D54C-49ED-9B2C-680041CA37F6}"/>
              </a:ext>
            </a:extLst>
          </p:cNvPr>
          <p:cNvSpPr txBox="1"/>
          <p:nvPr/>
        </p:nvSpPr>
        <p:spPr>
          <a:xfrm>
            <a:off x="676838" y="6179096"/>
            <a:ext cx="888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Davis, MD, et al. </a:t>
            </a:r>
            <a:r>
              <a:rPr lang="en-US" i="1" dirty="0" err="1">
                <a:solidFill>
                  <a:schemeClr val="tx2"/>
                </a:solidFill>
              </a:rPr>
              <a:t>Immmunol</a:t>
            </a:r>
            <a:r>
              <a:rPr lang="en-US" i="1" dirty="0">
                <a:solidFill>
                  <a:schemeClr val="tx2"/>
                </a:solidFill>
              </a:rPr>
              <a:t> Allergy Clin North Am </a:t>
            </a:r>
            <a:r>
              <a:rPr lang="en-US" dirty="0">
                <a:solidFill>
                  <a:schemeClr val="tx2"/>
                </a:solidFill>
              </a:rPr>
              <a:t>2012; 32:363-75.</a:t>
            </a:r>
          </a:p>
        </p:txBody>
      </p:sp>
    </p:spTree>
    <p:extLst>
      <p:ext uri="{BB962C8B-B14F-4D97-AF65-F5344CB8AC3E}">
        <p14:creationId xmlns:p14="http://schemas.microsoft.com/office/powerpoint/2010/main" val="1767793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Lipid Mediators in Asthma by EBC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49D67-D54C-49ED-9B2C-680041CA37F6}"/>
              </a:ext>
            </a:extLst>
          </p:cNvPr>
          <p:cNvSpPr txBox="1"/>
          <p:nvPr/>
        </p:nvSpPr>
        <p:spPr>
          <a:xfrm>
            <a:off x="1913165" y="6091535"/>
            <a:ext cx="888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Kazani</a:t>
            </a:r>
            <a:r>
              <a:rPr lang="en-US" dirty="0">
                <a:solidFill>
                  <a:schemeClr val="tx2"/>
                </a:solidFill>
              </a:rPr>
              <a:t> S, et al. </a:t>
            </a:r>
            <a:r>
              <a:rPr lang="en-US" i="1" dirty="0">
                <a:solidFill>
                  <a:schemeClr val="tx2"/>
                </a:solidFill>
              </a:rPr>
              <a:t>J Allergy Clin Immunol </a:t>
            </a:r>
            <a:r>
              <a:rPr lang="en-US" dirty="0">
                <a:solidFill>
                  <a:schemeClr val="tx2"/>
                </a:solidFill>
              </a:rPr>
              <a:t>2013; 132:547-753.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1823523"/>
            <a:ext cx="860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pro-inflammatory leukotrienes</a:t>
            </a:r>
          </a:p>
          <a:p>
            <a:endParaRPr lang="en-US" sz="800" dirty="0"/>
          </a:p>
          <a:p>
            <a:r>
              <a:rPr lang="en-US" sz="3200" dirty="0"/>
              <a:t>  pro-resolving lipoxins</a:t>
            </a:r>
          </a:p>
          <a:p>
            <a:endParaRPr lang="en-US" sz="800" dirty="0"/>
          </a:p>
          <a:p>
            <a:pPr marL="179388" indent="-179388"/>
            <a:r>
              <a:rPr lang="en-US" sz="3200" dirty="0"/>
              <a:t>  ratio of </a:t>
            </a:r>
            <a:r>
              <a:rPr lang="en-US" sz="3200" dirty="0" err="1"/>
              <a:t>lipoxins:leukotrienes</a:t>
            </a:r>
            <a:r>
              <a:rPr lang="en-US" sz="3200" dirty="0"/>
              <a:t>                                        in severe asthma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1BCA36-743B-43B1-9068-C82F71C6DFAE}"/>
              </a:ext>
            </a:extLst>
          </p:cNvPr>
          <p:cNvCxnSpPr/>
          <p:nvPr/>
        </p:nvCxnSpPr>
        <p:spPr bwMode="auto">
          <a:xfrm flipV="1">
            <a:off x="1868262" y="1973766"/>
            <a:ext cx="0" cy="3055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46654A-56D7-4BE1-B6F1-2DE7A02C5530}"/>
              </a:ext>
            </a:extLst>
          </p:cNvPr>
          <p:cNvCxnSpPr/>
          <p:nvPr/>
        </p:nvCxnSpPr>
        <p:spPr bwMode="auto">
          <a:xfrm flipV="1">
            <a:off x="1857372" y="2567033"/>
            <a:ext cx="0" cy="3055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571353-E42C-4357-A335-B8487B3EC10B}"/>
              </a:ext>
            </a:extLst>
          </p:cNvPr>
          <p:cNvCxnSpPr>
            <a:cxnSpLocks/>
          </p:cNvCxnSpPr>
          <p:nvPr/>
        </p:nvCxnSpPr>
        <p:spPr bwMode="auto">
          <a:xfrm flipH="1">
            <a:off x="1857377" y="3135086"/>
            <a:ext cx="10885" cy="35923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5BB560F-2CC7-49E9-8B87-F5E2E06B6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287" y="1616700"/>
            <a:ext cx="3716445" cy="41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Exhaled Breath Biomarkers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CA512-2E1B-40DA-983C-4C6EAFB58656}"/>
              </a:ext>
            </a:extLst>
          </p:cNvPr>
          <p:cNvSpPr txBox="1"/>
          <p:nvPr/>
        </p:nvSpPr>
        <p:spPr>
          <a:xfrm>
            <a:off x="1380562" y="1981200"/>
            <a:ext cx="1013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</a:pPr>
            <a:endParaRPr lang="en-US" sz="800" b="1" dirty="0">
              <a:solidFill>
                <a:schemeClr val="tx2"/>
              </a:solidFill>
            </a:endParaRP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</a:rPr>
              <a:t>Fraction of Exhaled Nitric Oxide (F</a:t>
            </a:r>
            <a:r>
              <a:rPr lang="en-US" sz="3600" b="1" baseline="-20000" dirty="0">
                <a:solidFill>
                  <a:schemeClr val="tx2"/>
                </a:solidFill>
              </a:rPr>
              <a:t>E</a:t>
            </a:r>
            <a:r>
              <a:rPr lang="en-US" sz="3600" b="1" dirty="0">
                <a:solidFill>
                  <a:schemeClr val="tx2"/>
                </a:solidFill>
              </a:rPr>
              <a:t>NO)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Exhaled Breath Condensate (EBC)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Volatile organic compounds (VOCs)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7792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2295" y="259854"/>
            <a:ext cx="9491133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VOCs Using Electronic Nose (“</a:t>
            </a:r>
            <a:r>
              <a:rPr lang="en-US" b="1" dirty="0" err="1"/>
              <a:t>Breathomics</a:t>
            </a:r>
            <a:r>
              <a:rPr lang="en-US" b="1" dirty="0"/>
              <a:t>”) 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759743" y="1731056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CA512-2E1B-40DA-983C-4C6EAFB58656}"/>
              </a:ext>
            </a:extLst>
          </p:cNvPr>
          <p:cNvSpPr txBox="1"/>
          <p:nvPr/>
        </p:nvSpPr>
        <p:spPr>
          <a:xfrm>
            <a:off x="1380562" y="1981200"/>
            <a:ext cx="1013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Diagnostic utility in cancer, infection (including fungal and TB), and airway diseases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Sensor array vs. targeted molecules via gas </a:t>
            </a:r>
            <a:r>
              <a:rPr lang="en-US" sz="3600" dirty="0" err="1"/>
              <a:t>chromatography:mass</a:t>
            </a:r>
            <a:r>
              <a:rPr lang="en-US" sz="3600" dirty="0"/>
              <a:t> spectrometry</a:t>
            </a:r>
          </a:p>
          <a:p>
            <a:pPr>
              <a:buClr>
                <a:srgbClr val="00FFFF"/>
              </a:buClr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00490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2295" y="259854"/>
            <a:ext cx="9491133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VOCs in Asthma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909761" y="1513341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27DCD3-9B07-46C8-B09C-76F273B5EAD1}"/>
              </a:ext>
            </a:extLst>
          </p:cNvPr>
          <p:cNvSpPr txBox="1"/>
          <p:nvPr/>
        </p:nvSpPr>
        <p:spPr>
          <a:xfrm>
            <a:off x="1450861" y="5941367"/>
            <a:ext cx="95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Schleich</a:t>
            </a:r>
            <a:r>
              <a:rPr lang="en-US" dirty="0">
                <a:solidFill>
                  <a:schemeClr val="tx2"/>
                </a:solidFill>
              </a:rPr>
              <a:t> FN, et al.  </a:t>
            </a:r>
            <a:r>
              <a:rPr lang="en-US" i="1" dirty="0">
                <a:solidFill>
                  <a:schemeClr val="tx2"/>
                </a:solidFill>
              </a:rPr>
              <a:t>Am J Respir Crit Care Med </a:t>
            </a:r>
            <a:r>
              <a:rPr lang="en-US" dirty="0">
                <a:solidFill>
                  <a:schemeClr val="tx2"/>
                </a:solidFill>
              </a:rPr>
              <a:t>2019; 200:444-53.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62C0A-CB64-4E5F-9686-9692AF63BDDA}"/>
              </a:ext>
            </a:extLst>
          </p:cNvPr>
          <p:cNvSpPr txBox="1"/>
          <p:nvPr/>
        </p:nvSpPr>
        <p:spPr>
          <a:xfrm>
            <a:off x="1909761" y="1634718"/>
            <a:ext cx="8573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245 asthmatic subjects:</a:t>
            </a:r>
          </a:p>
          <a:p>
            <a:r>
              <a:rPr lang="en-US" sz="3200" dirty="0"/>
              <a:t>	Able to discriminate eosinophilic, 	neutrophilic, and pauci-granulocytic asthma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2DDD-3F99-4137-9B13-E7FF17F7D8B0}"/>
              </a:ext>
            </a:extLst>
          </p:cNvPr>
          <p:cNvSpPr txBox="1"/>
          <p:nvPr/>
        </p:nvSpPr>
        <p:spPr>
          <a:xfrm>
            <a:off x="1984259" y="3436243"/>
            <a:ext cx="9391312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b="1" u="sng" dirty="0"/>
              <a:t>Eosinophilic:</a:t>
            </a:r>
            <a:r>
              <a:rPr lang="en-US" sz="3200" dirty="0"/>
              <a:t>		</a:t>
            </a:r>
          </a:p>
          <a:p>
            <a:r>
              <a:rPr lang="en-US" sz="3200" dirty="0"/>
              <a:t>Hexane</a:t>
            </a:r>
          </a:p>
          <a:p>
            <a:r>
              <a:rPr lang="en-US" sz="3200" dirty="0"/>
              <a:t>2-hexanone	</a:t>
            </a:r>
          </a:p>
          <a:p>
            <a:r>
              <a:rPr lang="en-US" sz="3200" dirty="0"/>
              <a:t>                                                             </a:t>
            </a:r>
          </a:p>
          <a:p>
            <a:endParaRPr lang="en-US" sz="3200" b="1" u="sng" dirty="0"/>
          </a:p>
          <a:p>
            <a:r>
              <a:rPr lang="en-US" sz="3200" b="1" u="sng" dirty="0"/>
              <a:t>Neutrophilic:</a:t>
            </a:r>
          </a:p>
          <a:p>
            <a:r>
              <a:rPr lang="en-US" sz="3200" dirty="0"/>
              <a:t>Nonanal</a:t>
            </a:r>
          </a:p>
          <a:p>
            <a:r>
              <a:rPr lang="en-US" sz="3200" dirty="0"/>
              <a:t>1-propanol</a:t>
            </a:r>
          </a:p>
          <a:p>
            <a:r>
              <a:rPr lang="en-US" sz="3200" dirty="0"/>
              <a:t>Hexane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4B203-86B9-41D1-92D5-1645DC6EB7DA}"/>
              </a:ext>
            </a:extLst>
          </p:cNvPr>
          <p:cNvSpPr/>
          <p:nvPr/>
        </p:nvSpPr>
        <p:spPr bwMode="auto">
          <a:xfrm>
            <a:off x="1909761" y="3421758"/>
            <a:ext cx="7397525" cy="212549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14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Detection of Covid-19 Infection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5D7E1-7AE8-4778-8F92-41312B6D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050" y="3040015"/>
            <a:ext cx="45720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EFE95-B2AC-4C6F-BFCD-E0A02C08E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654" y="1714500"/>
            <a:ext cx="9505950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206AF-88CF-409C-8EAA-5B87E942B262}"/>
              </a:ext>
            </a:extLst>
          </p:cNvPr>
          <p:cNvSpPr txBox="1"/>
          <p:nvPr/>
        </p:nvSpPr>
        <p:spPr>
          <a:xfrm>
            <a:off x="8360229" y="366848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 Ames Research Center, April 7, 2021</a:t>
            </a:r>
          </a:p>
        </p:txBody>
      </p:sp>
    </p:spTree>
    <p:extLst>
      <p:ext uri="{BB962C8B-B14F-4D97-AF65-F5344CB8AC3E}">
        <p14:creationId xmlns:p14="http://schemas.microsoft.com/office/powerpoint/2010/main" val="1847393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262" y="255814"/>
            <a:ext cx="9375471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Conclusions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513342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AD954-BD2E-4CA6-A757-F229EE1B677D}"/>
              </a:ext>
            </a:extLst>
          </p:cNvPr>
          <p:cNvSpPr txBox="1"/>
          <p:nvPr/>
        </p:nvSpPr>
        <p:spPr>
          <a:xfrm>
            <a:off x="1250691" y="1513342"/>
            <a:ext cx="93754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Analysis of components of exhaled breath offers a non-invasive assessment of airway and lung pathology.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Measurement of exhaled nitric oxide concentration has proven to be a useful marker of eosinophilic airway inflammation in asthma and has been successfully commercialized.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The science of exhaled breath analysis is in its infancy and has potential for understanding the inflammatory response to inhaled particles.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926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Non-Invasive Assessment of Disease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CA512-2E1B-40DA-983C-4C6EAFB58656}"/>
              </a:ext>
            </a:extLst>
          </p:cNvPr>
          <p:cNvSpPr txBox="1"/>
          <p:nvPr/>
        </p:nvSpPr>
        <p:spPr>
          <a:xfrm>
            <a:off x="1380562" y="1981201"/>
            <a:ext cx="10430438" cy="452431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buClr>
                <a:srgbClr val="00FFFF"/>
              </a:buClr>
            </a:pPr>
            <a:r>
              <a:rPr lang="en-US" sz="3600" u="sng" dirty="0"/>
              <a:t>Airway Diseases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Asthma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Sinus disease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COPD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Cystic fibrosis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>
              <a:buClr>
                <a:srgbClr val="00FFFF"/>
              </a:buClr>
            </a:pPr>
            <a:endParaRPr lang="en-US" sz="3600" dirty="0"/>
          </a:p>
          <a:p>
            <a:pPr>
              <a:buClr>
                <a:srgbClr val="00FFFF"/>
              </a:buClr>
            </a:pPr>
            <a:endParaRPr lang="en-US" sz="3600" dirty="0"/>
          </a:p>
          <a:p>
            <a:pPr>
              <a:buClr>
                <a:srgbClr val="00FFFF"/>
              </a:buClr>
            </a:pPr>
            <a:r>
              <a:rPr lang="en-US" sz="3600" u="sng" dirty="0"/>
              <a:t>Lung diseases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Pulmonary infections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Lung cancer</a:t>
            </a:r>
          </a:p>
          <a:p>
            <a:pPr>
              <a:buClr>
                <a:srgbClr val="00FFFF"/>
              </a:buClr>
            </a:pPr>
            <a:r>
              <a:rPr lang="en-US" sz="800" dirty="0"/>
              <a:t>	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Pulmonary fibrosis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rgbClr val="00FFFF"/>
              </a:buClr>
            </a:pPr>
            <a:r>
              <a:rPr lang="en-US" sz="3600" u="sng" dirty="0"/>
              <a:t>Systemic diseases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Scleroderma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Diabetes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Renal failure</a:t>
            </a:r>
          </a:p>
          <a:p>
            <a:pPr>
              <a:buClr>
                <a:srgbClr val="00FFFF"/>
              </a:buClr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7568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Non-Invasive Assessment of Disease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CA512-2E1B-40DA-983C-4C6EAFB58656}"/>
              </a:ext>
            </a:extLst>
          </p:cNvPr>
          <p:cNvSpPr txBox="1"/>
          <p:nvPr/>
        </p:nvSpPr>
        <p:spPr>
          <a:xfrm>
            <a:off x="1380562" y="1981201"/>
            <a:ext cx="10430438" cy="452431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buClr>
                <a:srgbClr val="00FFFF"/>
              </a:buClr>
            </a:pPr>
            <a:r>
              <a:rPr lang="en-US" sz="3600" u="sng" dirty="0"/>
              <a:t>Airway Diseases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</a:rPr>
              <a:t>Asthma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Sinus disease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COPD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Cystic fibrosis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>
              <a:buClr>
                <a:srgbClr val="00FFFF"/>
              </a:buClr>
            </a:pPr>
            <a:endParaRPr lang="en-US" sz="3600" dirty="0"/>
          </a:p>
          <a:p>
            <a:pPr>
              <a:buClr>
                <a:srgbClr val="00FFFF"/>
              </a:buClr>
            </a:pPr>
            <a:endParaRPr lang="en-US" sz="3600" dirty="0"/>
          </a:p>
          <a:p>
            <a:pPr>
              <a:buClr>
                <a:srgbClr val="00FFFF"/>
              </a:buClr>
            </a:pPr>
            <a:r>
              <a:rPr lang="en-US" sz="3600" u="sng" dirty="0"/>
              <a:t>Lung diseases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Pulmonary infections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Lung cancer</a:t>
            </a:r>
          </a:p>
          <a:p>
            <a:pPr>
              <a:buClr>
                <a:srgbClr val="00FFFF"/>
              </a:buClr>
            </a:pPr>
            <a:r>
              <a:rPr lang="en-US" sz="800" dirty="0"/>
              <a:t>	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Pulmonary fibrosis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rgbClr val="00FFFF"/>
              </a:buClr>
            </a:pPr>
            <a:r>
              <a:rPr lang="en-US" sz="3600" u="sng" dirty="0"/>
              <a:t>Systemic diseases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Scleroderma</a:t>
            </a:r>
          </a:p>
          <a:p>
            <a:pPr>
              <a:buClr>
                <a:srgbClr val="00FFFF"/>
              </a:buClr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955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Asthma: Quintessential Airway Disease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1823523"/>
            <a:ext cx="8606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600" dirty="0"/>
              <a:t>Characterized by:</a:t>
            </a:r>
          </a:p>
          <a:p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Reversible airway narrowing;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Bronchial hyperresponsiveness;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Chronic airway inflammation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051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Asthma: Quintessential Airway Disease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1551380"/>
            <a:ext cx="8606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600" dirty="0"/>
              <a:t>Characterized by:</a:t>
            </a:r>
          </a:p>
          <a:p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Reversible airway narrowing;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Bronchial hyperresponsiveness;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Chronic airway inflammation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9" name="Picture 2" descr="0073">
            <a:extLst>
              <a:ext uri="{FF2B5EF4-FFF2-40B4-BE49-F238E27FC236}">
                <a16:creationId xmlns:a16="http://schemas.microsoft.com/office/drawing/2014/main" id="{6BCCF995-750D-4590-93B7-05EEB73B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350" y="4572000"/>
            <a:ext cx="3156645" cy="21138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3F638B-1548-4558-9D57-C61C43AFC57B}"/>
              </a:ext>
            </a:extLst>
          </p:cNvPr>
          <p:cNvSpPr txBox="1"/>
          <p:nvPr/>
        </p:nvSpPr>
        <p:spPr>
          <a:xfrm>
            <a:off x="948266" y="4898571"/>
            <a:ext cx="181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bronchus</a:t>
            </a:r>
          </a:p>
        </p:txBody>
      </p:sp>
    </p:spTree>
    <p:extLst>
      <p:ext uri="{BB962C8B-B14F-4D97-AF65-F5344CB8AC3E}">
        <p14:creationId xmlns:p14="http://schemas.microsoft.com/office/powerpoint/2010/main" val="349914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66" y="255814"/>
            <a:ext cx="10295467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	Asthma: Quintessential Airway Disease</a:t>
            </a:r>
            <a:endParaRPr lang="en-US" sz="3600" b="1" dirty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868262" y="1415370"/>
            <a:ext cx="8672513" cy="0"/>
            <a:chOff x="468" y="1344"/>
            <a:chExt cx="4856" cy="0"/>
          </a:xfrm>
        </p:grpSpPr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468" y="1344"/>
              <a:ext cx="2556" cy="0"/>
            </a:xfrm>
            <a:prstGeom prst="line">
              <a:avLst/>
            </a:prstGeom>
            <a:noFill/>
            <a:ln w="1270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2980" y="1344"/>
              <a:ext cx="2344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62" y="5791200"/>
            <a:ext cx="1778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54DB9-703E-4A29-A8FC-BBA528F9765E}"/>
              </a:ext>
            </a:extLst>
          </p:cNvPr>
          <p:cNvSpPr txBox="1"/>
          <p:nvPr/>
        </p:nvSpPr>
        <p:spPr>
          <a:xfrm>
            <a:off x="1868262" y="1551380"/>
            <a:ext cx="8606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600" dirty="0"/>
              <a:t>Characterized by:</a:t>
            </a:r>
          </a:p>
          <a:p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Reversible airway narrowing;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Bronchial hyperresponsiveness;</a:t>
            </a:r>
          </a:p>
          <a:p>
            <a:pPr>
              <a:buClr>
                <a:srgbClr val="00FFFF"/>
              </a:buClr>
            </a:pPr>
            <a:endParaRPr lang="en-US" sz="800" dirty="0"/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Chronic airway inflammation</a:t>
            </a:r>
          </a:p>
          <a:p>
            <a:pPr marL="457200" indent="-457200">
              <a:buClr>
                <a:srgbClr val="00FFFF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9" name="Picture 2" descr="0073">
            <a:extLst>
              <a:ext uri="{FF2B5EF4-FFF2-40B4-BE49-F238E27FC236}">
                <a16:creationId xmlns:a16="http://schemas.microsoft.com/office/drawing/2014/main" id="{6BCCF995-750D-4590-93B7-05EEB73B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350" y="4572000"/>
            <a:ext cx="3156645" cy="21138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3" descr="0074">
            <a:extLst>
              <a:ext uri="{FF2B5EF4-FFF2-40B4-BE49-F238E27FC236}">
                <a16:creationId xmlns:a16="http://schemas.microsoft.com/office/drawing/2014/main" id="{CB1CA978-E104-4786-84B1-B80D4DE2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1" y="4112360"/>
            <a:ext cx="3956956" cy="2652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DD7C05-78E7-4325-882A-AA4842A7D975}"/>
              </a:ext>
            </a:extLst>
          </p:cNvPr>
          <p:cNvSpPr txBox="1"/>
          <p:nvPr/>
        </p:nvSpPr>
        <p:spPr>
          <a:xfrm>
            <a:off x="9363785" y="4496454"/>
            <a:ext cx="181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Asthmatic bronchus</a:t>
            </a:r>
          </a:p>
        </p:txBody>
      </p:sp>
    </p:spTree>
    <p:extLst>
      <p:ext uri="{BB962C8B-B14F-4D97-AF65-F5344CB8AC3E}">
        <p14:creationId xmlns:p14="http://schemas.microsoft.com/office/powerpoint/2010/main" val="553429757"/>
      </p:ext>
    </p:extLst>
  </p:cSld>
  <p:clrMapOvr>
    <a:masterClrMapping/>
  </p:clrMapOvr>
</p:sld>
</file>

<file path=ppt/theme/theme1.xml><?xml version="1.0" encoding="utf-8"?>
<a:theme xmlns:a="http://schemas.openxmlformats.org/drawingml/2006/main" name="Pactemp">
  <a:themeElements>
    <a:clrScheme name="">
      <a:dk1>
        <a:srgbClr val="919191"/>
      </a:dk1>
      <a:lt1>
        <a:srgbClr val="FFFFFF"/>
      </a:lt1>
      <a:dk2>
        <a:srgbClr val="063DE8"/>
      </a:dk2>
      <a:lt2>
        <a:srgbClr val="FAFD00"/>
      </a:lt2>
      <a:accent1>
        <a:srgbClr val="63ABEA"/>
      </a:accent1>
      <a:accent2>
        <a:srgbClr val="EC0C35"/>
      </a:accent2>
      <a:accent3>
        <a:srgbClr val="AAAFF2"/>
      </a:accent3>
      <a:accent4>
        <a:srgbClr val="DADADA"/>
      </a:accent4>
      <a:accent5>
        <a:srgbClr val="B7D2F3"/>
      </a:accent5>
      <a:accent6>
        <a:srgbClr val="D60A2F"/>
      </a:accent6>
      <a:hlink>
        <a:srgbClr val="FCFEB9"/>
      </a:hlink>
      <a:folHlink>
        <a:srgbClr val="E3BEFF"/>
      </a:folHlink>
    </a:clrScheme>
    <a:fontScheme name="Pactemp">
      <a:majorFont>
        <a:latin typeface="ZapfHumnst BT"/>
        <a:ea typeface=""/>
        <a:cs typeface=""/>
      </a:majorFont>
      <a:minorFont>
        <a:latin typeface="ZapfHumns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pitchFamily="34" charset="0"/>
          </a:defRPr>
        </a:defPPr>
      </a:lstStyle>
    </a:lnDef>
  </a:objectDefaults>
  <a:extraClrSchemeLst>
    <a:extraClrScheme>
      <a:clrScheme name="Pac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ctemp">
  <a:themeElements>
    <a:clrScheme name="">
      <a:dk1>
        <a:srgbClr val="919191"/>
      </a:dk1>
      <a:lt1>
        <a:srgbClr val="FFFFFF"/>
      </a:lt1>
      <a:dk2>
        <a:srgbClr val="063DE8"/>
      </a:dk2>
      <a:lt2>
        <a:srgbClr val="FAFD00"/>
      </a:lt2>
      <a:accent1>
        <a:srgbClr val="63ABEA"/>
      </a:accent1>
      <a:accent2>
        <a:srgbClr val="EC0C35"/>
      </a:accent2>
      <a:accent3>
        <a:srgbClr val="AAAFF2"/>
      </a:accent3>
      <a:accent4>
        <a:srgbClr val="DADADA"/>
      </a:accent4>
      <a:accent5>
        <a:srgbClr val="B7D2F3"/>
      </a:accent5>
      <a:accent6>
        <a:srgbClr val="D60A2F"/>
      </a:accent6>
      <a:hlink>
        <a:srgbClr val="FCFEB9"/>
      </a:hlink>
      <a:folHlink>
        <a:srgbClr val="E3BEFF"/>
      </a:folHlink>
    </a:clrScheme>
    <a:fontScheme name="Pactemp">
      <a:majorFont>
        <a:latin typeface="ZapfHumnst BT"/>
        <a:ea typeface=""/>
        <a:cs typeface=""/>
      </a:majorFont>
      <a:minorFont>
        <a:latin typeface="ZapfHumns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charset="0"/>
          </a:defRPr>
        </a:defPPr>
      </a:lstStyle>
    </a:lnDef>
  </a:objectDefaults>
  <a:extraClrSchemeLst>
    <a:extraClrScheme>
      <a:clrScheme name="Pac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H:\FANTA\PPT\PACTEMP.PPT</Template>
  <TotalTime>11221</TotalTime>
  <Words>1347</Words>
  <Application>Microsoft Macintosh PowerPoint</Application>
  <PresentationFormat>Widescreen</PresentationFormat>
  <Paragraphs>352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Times New Roman</vt:lpstr>
      <vt:lpstr>WP TypographicSymbols</vt:lpstr>
      <vt:lpstr>ZapfHumnst BT</vt:lpstr>
      <vt:lpstr>Pactemp</vt:lpstr>
      <vt:lpstr>Pactemp</vt:lpstr>
      <vt:lpstr>Pulmonary Inflammation, Asthma, and Exhaled Nitric Oxide</vt:lpstr>
      <vt:lpstr> Conflicts of Interest </vt:lpstr>
      <vt:lpstr> Exhaled Breath Biomarkers</vt:lpstr>
      <vt:lpstr> Exhaled Breath Biomarkers</vt:lpstr>
      <vt:lpstr> Non-Invasive Assessment of Disease</vt:lpstr>
      <vt:lpstr> Non-Invasive Assessment of Disease</vt:lpstr>
      <vt:lpstr> Asthma: Quintessential Airway Disease</vt:lpstr>
      <vt:lpstr> Asthma: Quintessential Airway Disease</vt:lpstr>
      <vt:lpstr> Asthma: Quintessential Airway Disease</vt:lpstr>
      <vt:lpstr> Asthma Syndrome Is Heterogeneous</vt:lpstr>
      <vt:lpstr> Asthma Syndrome Is Heterogeneous</vt:lpstr>
      <vt:lpstr>Biochemical Pathways in Severe Asthma</vt:lpstr>
      <vt:lpstr>Traditional Disease Markers for Diagnosis and Monitoring Asthma</vt:lpstr>
      <vt:lpstr>Traditional Disease Markers of Inflammation in Asthma</vt:lpstr>
      <vt:lpstr>Production of Nitric Oxide (NO)</vt:lpstr>
      <vt:lpstr>Sources of Inducible Nitric Oxide Synthase (iNOS)</vt:lpstr>
      <vt:lpstr>Sources of Inducible Nitric Oxide Synthase (iNOS)</vt:lpstr>
      <vt:lpstr>Measurement of Fractional Concentration of Exhaled NO</vt:lpstr>
      <vt:lpstr>Measurement of Fractional Concentration of Exhaled NO</vt:lpstr>
      <vt:lpstr>Measurement of Fractional Concentration of Exhaled NO</vt:lpstr>
      <vt:lpstr>Measurement of Fractional Concentration of Exhaled NO</vt:lpstr>
      <vt:lpstr>Measurement of Fractional Concentration of Exhaled NO</vt:lpstr>
      <vt:lpstr>Measurement of Fractional Concentration of Exhaled NO</vt:lpstr>
      <vt:lpstr>Cut-Off Values for FENO</vt:lpstr>
      <vt:lpstr>Cut-Off Values for FENO</vt:lpstr>
      <vt:lpstr>Cut-Off Values for FENO</vt:lpstr>
      <vt:lpstr>Cut-Off Values for FENO</vt:lpstr>
      <vt:lpstr>American Thoracic Society Statement</vt:lpstr>
      <vt:lpstr>Potential Utility of Measurement of FENO</vt:lpstr>
      <vt:lpstr>Potential Utility of Measurement of FENO</vt:lpstr>
      <vt:lpstr>Correlation with Sputum Eosinophilia (&gt;3%)</vt:lpstr>
      <vt:lpstr>Correlation with Sputum Eosinophilia (&gt;3%)</vt:lpstr>
      <vt:lpstr>Correlation with Sputum Eosinophilia</vt:lpstr>
      <vt:lpstr>Validation of ATS Cut-Off Values: Correlating Sputum Eos</vt:lpstr>
      <vt:lpstr>Receiver Operating Characteristic Curves</vt:lpstr>
      <vt:lpstr>Limitations of FENO</vt:lpstr>
      <vt:lpstr> Exhaled Breath Condensate</vt:lpstr>
      <vt:lpstr> Exhaled Breath Condensate</vt:lpstr>
      <vt:lpstr> Lipid Mediators in Asthma by EBC</vt:lpstr>
      <vt:lpstr>VOCs Using Electronic Nose (“Breathomics”) </vt:lpstr>
      <vt:lpstr>VOCs in Asthma</vt:lpstr>
      <vt:lpstr> Detection of Covid-19 Infection</vt:lpstr>
      <vt:lpstr>Conclusions</vt:lpstr>
    </vt:vector>
  </TitlesOfParts>
  <Company>Partners HealthCare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Chronic and Obstructive Pulmonary Disease?</dc:title>
  <dc:creator>Nancy Beattie</dc:creator>
  <cp:lastModifiedBy>AV Matrix Staff 02</cp:lastModifiedBy>
  <cp:revision>553</cp:revision>
  <cp:lastPrinted>2000-03-27T10:03:27Z</cp:lastPrinted>
  <dcterms:created xsi:type="dcterms:W3CDTF">2000-03-20T18:07:05Z</dcterms:created>
  <dcterms:modified xsi:type="dcterms:W3CDTF">2021-11-18T09:03:06Z</dcterms:modified>
</cp:coreProperties>
</file>